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FD301-1FE0-4730-A926-AC12BFF0CD2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BFD75-66DF-4C20-B290-5B6DD0A64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3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145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9485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894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7405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975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233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33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457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005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9373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537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8919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864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141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A3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https://youtu.be/ErqrP4lEYAA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23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459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869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188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890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7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8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7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2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5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7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F6C0-9614-4D9B-B3D7-E8514C3857C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CC4E5-52E0-4B06-8588-EF68D23D3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7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"/>
          <p:cNvSpPr/>
          <p:nvPr/>
        </p:nvSpPr>
        <p:spPr>
          <a:xfrm>
            <a:off x="-1792703" y="5065297"/>
            <a:ext cx="3585406" cy="358540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04" name="Google Shape;304;p13"/>
          <p:cNvSpPr/>
          <p:nvPr/>
        </p:nvSpPr>
        <p:spPr>
          <a:xfrm>
            <a:off x="7315200" y="674421"/>
            <a:ext cx="4380151" cy="5525921"/>
          </a:xfrm>
          <a:custGeom>
            <a:avLst/>
            <a:gdLst/>
            <a:ahLst/>
            <a:cxnLst/>
            <a:rect l="l" t="t" r="r" b="b"/>
            <a:pathLst>
              <a:path w="2960483" h="3002180" extrusionOk="0">
                <a:moveTo>
                  <a:pt x="0" y="0"/>
                </a:moveTo>
                <a:lnTo>
                  <a:pt x="2960483" y="0"/>
                </a:lnTo>
                <a:lnTo>
                  <a:pt x="2960483" y="3002180"/>
                </a:lnTo>
                <a:lnTo>
                  <a:pt x="0" y="3002180"/>
                </a:lnTo>
                <a:close/>
              </a:path>
            </a:pathLst>
          </a:custGeom>
          <a:solidFill>
            <a:srgbClr val="FFD230"/>
          </a:solidFill>
          <a:ln>
            <a:noFill/>
          </a:ln>
        </p:spPr>
      </p:sp>
      <p:sp>
        <p:nvSpPr>
          <p:cNvPr id="305" name="Google Shape;305;p13"/>
          <p:cNvSpPr/>
          <p:nvPr/>
        </p:nvSpPr>
        <p:spPr>
          <a:xfrm>
            <a:off x="11379200" y="-1371107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06" name="Google Shape;306;p13"/>
          <p:cNvSpPr/>
          <p:nvPr/>
        </p:nvSpPr>
        <p:spPr>
          <a:xfrm>
            <a:off x="9652000" y="6388080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07" name="Google Shape;307;p13"/>
          <p:cNvSpPr/>
          <p:nvPr/>
        </p:nvSpPr>
        <p:spPr>
          <a:xfrm rot="10800000" flipH="1">
            <a:off x="253999" y="674420"/>
            <a:ext cx="6553201" cy="42277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3E8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3"/>
          <p:cNvPicPr preferRelativeResize="0"/>
          <p:nvPr/>
        </p:nvPicPr>
        <p:blipFill rotWithShape="1">
          <a:blip r:embed="rId3">
            <a:alphaModFix/>
          </a:blip>
          <a:srcRect l="3388" t="4821" r="2951" b="4939"/>
          <a:stretch/>
        </p:blipFill>
        <p:spPr>
          <a:xfrm>
            <a:off x="457199" y="1625703"/>
            <a:ext cx="6146800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3"/>
          <p:cNvSpPr/>
          <p:nvPr/>
        </p:nvSpPr>
        <p:spPr>
          <a:xfrm>
            <a:off x="699590" y="1037617"/>
            <a:ext cx="5662021" cy="46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40007"/>
              </a:lnSpc>
            </a:pPr>
            <a:r>
              <a:rPr lang="en-US" sz="1867">
                <a:solidFill>
                  <a:srgbClr val="FC3B2C"/>
                </a:solidFill>
                <a:latin typeface="Arial"/>
                <a:ea typeface="Arial"/>
                <a:cs typeface="Arial"/>
                <a:sym typeface="Arial"/>
              </a:rPr>
              <a:t>ĐỌC ĐOẠN TƯ LIỆU  VÀ THỰC HIỆN NHIỆM VỤ </a:t>
            </a:r>
            <a:endParaRPr sz="1867">
              <a:solidFill>
                <a:srgbClr val="FC3B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"/>
          <p:cNvSpPr/>
          <p:nvPr/>
        </p:nvSpPr>
        <p:spPr>
          <a:xfrm>
            <a:off x="7550540" y="798738"/>
            <a:ext cx="3909470" cy="144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đạo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vua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Hen-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ri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VIII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Ét-uốc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lang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thang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như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20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7640800" y="2430144"/>
            <a:ext cx="3828661" cy="344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lt1"/>
              </a:buClr>
              <a:buSzPts val="2800"/>
            </a:pP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a. Chu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cấp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lang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thang,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ăn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xin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chemeClr val="lt1"/>
              </a:buClr>
              <a:buSzPts val="2800"/>
            </a:pP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b. Chu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cấp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tiền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bạc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lang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thang,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ăn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xin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chemeClr val="lt1"/>
              </a:buClr>
              <a:buSzPts val="2800"/>
            </a:pP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Phạt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tù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xử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tử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lang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thang,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ăn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xin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chemeClr val="lt1"/>
              </a:buClr>
              <a:buSzPts val="2800"/>
            </a:pP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Đưa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lang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thang,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ăn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xin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trại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tế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bần</a:t>
            </a:r>
            <a:r>
              <a:rPr lang="en-US" sz="18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5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4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206216" y="2921252"/>
            <a:ext cx="5505806" cy="27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4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6634062" y="2826042"/>
            <a:ext cx="5505806" cy="27529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4"/>
          <p:cNvSpPr/>
          <p:nvPr/>
        </p:nvSpPr>
        <p:spPr>
          <a:xfrm>
            <a:off x="6893424" y="142509"/>
            <a:ext cx="4698357" cy="2440731"/>
          </a:xfrm>
          <a:custGeom>
            <a:avLst/>
            <a:gdLst/>
            <a:ahLst/>
            <a:cxnLst/>
            <a:rect l="l" t="t" r="r" b="b"/>
            <a:pathLst>
              <a:path w="2570960" h="716259" extrusionOk="0">
                <a:moveTo>
                  <a:pt x="2446500" y="716259"/>
                </a:moveTo>
                <a:lnTo>
                  <a:pt x="124460" y="716259"/>
                </a:lnTo>
                <a:cubicBezTo>
                  <a:pt x="55880" y="716259"/>
                  <a:pt x="0" y="660379"/>
                  <a:pt x="0" y="5917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446500" y="0"/>
                </a:lnTo>
                <a:cubicBezTo>
                  <a:pt x="2515080" y="0"/>
                  <a:pt x="2570960" y="55880"/>
                  <a:pt x="2570960" y="124460"/>
                </a:cubicBezTo>
                <a:lnTo>
                  <a:pt x="2570960" y="591799"/>
                </a:lnTo>
                <a:cubicBezTo>
                  <a:pt x="2570960" y="660379"/>
                  <a:pt x="2515080" y="716259"/>
                  <a:pt x="2446500" y="716259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19" name="Google Shape;319;p14"/>
          <p:cNvSpPr txBox="1"/>
          <p:nvPr/>
        </p:nvSpPr>
        <p:spPr>
          <a:xfrm>
            <a:off x="2540843" y="2995877"/>
            <a:ext cx="7264399" cy="53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>
              <a:lnSpc>
                <a:spcPct val="130006"/>
              </a:lnSpc>
            </a:pP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đổi</a:t>
            </a: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xã</a:t>
            </a: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hội</a:t>
            </a: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667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Âu</a:t>
            </a:r>
            <a:endParaRPr sz="2667" b="1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306494" y="112123"/>
            <a:ext cx="5026222" cy="2440731"/>
          </a:xfrm>
          <a:custGeom>
            <a:avLst/>
            <a:gdLst/>
            <a:ahLst/>
            <a:cxnLst/>
            <a:rect l="l" t="t" r="r" b="b"/>
            <a:pathLst>
              <a:path w="2551341" h="716259" extrusionOk="0">
                <a:moveTo>
                  <a:pt x="2426881" y="716259"/>
                </a:moveTo>
                <a:lnTo>
                  <a:pt x="124460" y="716259"/>
                </a:lnTo>
                <a:cubicBezTo>
                  <a:pt x="55880" y="716259"/>
                  <a:pt x="0" y="660379"/>
                  <a:pt x="0" y="5917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426881" y="0"/>
                </a:lnTo>
                <a:cubicBezTo>
                  <a:pt x="2495461" y="0"/>
                  <a:pt x="2551341" y="55880"/>
                  <a:pt x="2551341" y="124460"/>
                </a:cubicBezTo>
                <a:lnTo>
                  <a:pt x="2551341" y="591799"/>
                </a:lnTo>
                <a:cubicBezTo>
                  <a:pt x="2551341" y="660379"/>
                  <a:pt x="2495461" y="716259"/>
                  <a:pt x="2426881" y="716259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21" name="Google Shape;321;p14"/>
          <p:cNvSpPr txBox="1"/>
          <p:nvPr/>
        </p:nvSpPr>
        <p:spPr>
          <a:xfrm>
            <a:off x="449640" y="192082"/>
            <a:ext cx="4320660" cy="215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815" indent="-304815" algn="just">
              <a:lnSpc>
                <a:spcPct val="150000"/>
              </a:lnSpc>
              <a:buClr>
                <a:srgbClr val="262626"/>
              </a:buClr>
              <a:buSzPts val="2800"/>
              <a:buFont typeface="Noto Sans Symbols"/>
              <a:buChar char="▪"/>
            </a:pP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hệ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cuộc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phát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kiến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lí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quý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tộc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thương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Âu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giàu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lên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nhanh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chóng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nhờ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đó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nền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hoá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thương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mại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càng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phát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triển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67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14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206216" y="6067541"/>
            <a:ext cx="5505806" cy="27529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4"/>
          <p:cNvSpPr/>
          <p:nvPr/>
        </p:nvSpPr>
        <p:spPr>
          <a:xfrm>
            <a:off x="8811662" y="3805084"/>
            <a:ext cx="4713108" cy="4734233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324" name="Google Shape;324;p14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6489700" y="6073891"/>
            <a:ext cx="5505806" cy="2752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4"/>
          <p:cNvSpPr/>
          <p:nvPr/>
        </p:nvSpPr>
        <p:spPr>
          <a:xfrm>
            <a:off x="631676" y="6219901"/>
            <a:ext cx="574743" cy="57731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26" name="Google Shape;326;p14"/>
          <p:cNvSpPr/>
          <p:nvPr/>
        </p:nvSpPr>
        <p:spPr>
          <a:xfrm>
            <a:off x="306494" y="3842664"/>
            <a:ext cx="11980333" cy="2240936"/>
          </a:xfrm>
          <a:custGeom>
            <a:avLst/>
            <a:gdLst/>
            <a:ahLst/>
            <a:cxnLst/>
            <a:rect l="l" t="t" r="r" b="b"/>
            <a:pathLst>
              <a:path w="2551341" h="716259" extrusionOk="0">
                <a:moveTo>
                  <a:pt x="2426881" y="716259"/>
                </a:moveTo>
                <a:lnTo>
                  <a:pt x="124460" y="716259"/>
                </a:lnTo>
                <a:cubicBezTo>
                  <a:pt x="55880" y="716259"/>
                  <a:pt x="0" y="660379"/>
                  <a:pt x="0" y="59179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426881" y="0"/>
                </a:lnTo>
                <a:cubicBezTo>
                  <a:pt x="2495461" y="0"/>
                  <a:pt x="2551341" y="55880"/>
                  <a:pt x="2551341" y="124460"/>
                </a:cubicBezTo>
                <a:lnTo>
                  <a:pt x="2551341" y="591799"/>
                </a:lnTo>
                <a:cubicBezTo>
                  <a:pt x="2551341" y="660379"/>
                  <a:pt x="2495461" y="716259"/>
                  <a:pt x="2426881" y="716259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067"/>
          </a:p>
        </p:txBody>
      </p:sp>
      <p:sp>
        <p:nvSpPr>
          <p:cNvPr id="327" name="Google Shape;327;p14"/>
          <p:cNvSpPr/>
          <p:nvPr/>
        </p:nvSpPr>
        <p:spPr>
          <a:xfrm>
            <a:off x="7053416" y="192083"/>
            <a:ext cx="4114800" cy="178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indent="-304815" algn="just">
              <a:lnSpc>
                <a:spcPct val="150000"/>
              </a:lnSpc>
              <a:buClr>
                <a:srgbClr val="262626"/>
              </a:buClr>
              <a:buSzPts val="2800"/>
              <a:buFont typeface="Noto Sans Symbols"/>
              <a:buChar char="▪"/>
            </a:pP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Nhiều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cảng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biển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trở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nên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sầm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uất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xưởng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quy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mô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lớn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ty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thương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mại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trại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rộng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lớn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67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đời</a:t>
            </a:r>
            <a:r>
              <a:rPr lang="en-US" sz="18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67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4"/>
          <p:cNvSpPr/>
          <p:nvPr/>
        </p:nvSpPr>
        <p:spPr>
          <a:xfrm>
            <a:off x="422168" y="3805083"/>
            <a:ext cx="11864659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C0C0C"/>
              </a:buClr>
              <a:buSzPts val="2800"/>
            </a:pP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Xã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hội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Âu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phân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hoá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sâu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sắc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24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Tầng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lớp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thương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xưởng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ngân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chi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phối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toàn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xã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hội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quyền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giàu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xa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Đại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đa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thị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quyền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nghèo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đói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bị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bần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hoá</a:t>
            </a:r>
            <a:r>
              <a:rPr lang="en-US" sz="2400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 descr="Pictur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00508" y="3077177"/>
            <a:ext cx="1291273" cy="113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57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/>
          <p:nvPr/>
        </p:nvSpPr>
        <p:spPr>
          <a:xfrm>
            <a:off x="8532589" y="0"/>
            <a:ext cx="3659411" cy="6858002"/>
          </a:xfrm>
          <a:custGeom>
            <a:avLst/>
            <a:gdLst/>
            <a:ahLst/>
            <a:cxnLst/>
            <a:rect l="l" t="t" r="r" b="b"/>
            <a:pathLst>
              <a:path w="180983" h="3752726" extrusionOk="0">
                <a:moveTo>
                  <a:pt x="0" y="0"/>
                </a:moveTo>
                <a:lnTo>
                  <a:pt x="180983" y="0"/>
                </a:lnTo>
                <a:lnTo>
                  <a:pt x="180983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FFD230"/>
          </a:solidFill>
          <a:ln>
            <a:noFill/>
          </a:ln>
        </p:spPr>
      </p:sp>
      <p:sp>
        <p:nvSpPr>
          <p:cNvPr id="350" name="Google Shape;350;p16"/>
          <p:cNvSpPr/>
          <p:nvPr/>
        </p:nvSpPr>
        <p:spPr>
          <a:xfrm>
            <a:off x="6463516" y="1351058"/>
            <a:ext cx="4799629" cy="482114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51" name="Google Shape;351;p16"/>
          <p:cNvSpPr/>
          <p:nvPr/>
        </p:nvSpPr>
        <p:spPr>
          <a:xfrm>
            <a:off x="685801" y="2717800"/>
            <a:ext cx="5131959" cy="1395774"/>
          </a:xfrm>
          <a:custGeom>
            <a:avLst/>
            <a:gdLst/>
            <a:ahLst/>
            <a:cxnLst/>
            <a:rect l="l" t="t" r="r" b="b"/>
            <a:pathLst>
              <a:path w="3673627" h="2633149" extrusionOk="0">
                <a:moveTo>
                  <a:pt x="3549166" y="2633149"/>
                </a:moveTo>
                <a:lnTo>
                  <a:pt x="124460" y="2633149"/>
                </a:lnTo>
                <a:cubicBezTo>
                  <a:pt x="55880" y="2633149"/>
                  <a:pt x="0" y="2577269"/>
                  <a:pt x="0" y="25086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49167" y="0"/>
                </a:lnTo>
                <a:cubicBezTo>
                  <a:pt x="3617747" y="0"/>
                  <a:pt x="3673627" y="55880"/>
                  <a:pt x="3673627" y="124460"/>
                </a:cubicBezTo>
                <a:lnTo>
                  <a:pt x="3673627" y="2508689"/>
                </a:lnTo>
                <a:cubicBezTo>
                  <a:pt x="3673627" y="2577269"/>
                  <a:pt x="3617747" y="2633149"/>
                  <a:pt x="3549167" y="2633149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52" name="Google Shape;352;p16"/>
          <p:cNvSpPr/>
          <p:nvPr/>
        </p:nvSpPr>
        <p:spPr>
          <a:xfrm>
            <a:off x="-2255541" y="-2656920"/>
            <a:ext cx="3585406" cy="358540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53" name="Google Shape;353;p16"/>
          <p:cNvSpPr txBox="1"/>
          <p:nvPr/>
        </p:nvSpPr>
        <p:spPr>
          <a:xfrm>
            <a:off x="685801" y="1128451"/>
            <a:ext cx="5131959" cy="93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1333"/>
              </a:lnSpc>
            </a:pPr>
            <a:r>
              <a:rPr lang="en-US" sz="5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AI NHANH HƠN</a:t>
            </a:r>
            <a:endParaRPr sz="50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6"/>
          <p:cNvSpPr/>
          <p:nvPr/>
        </p:nvSpPr>
        <p:spPr>
          <a:xfrm>
            <a:off x="6768953" y="1662808"/>
            <a:ext cx="4212511" cy="417864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3330" y="2124833"/>
            <a:ext cx="3120000" cy="3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6"/>
          <p:cNvSpPr/>
          <p:nvPr/>
        </p:nvSpPr>
        <p:spPr>
          <a:xfrm>
            <a:off x="669261" y="2882208"/>
            <a:ext cx="5148499" cy="106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40007"/>
              </a:lnSpc>
            </a:pPr>
            <a:r>
              <a:rPr lang="en-US" sz="2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Sử dụng thông tin SGK/18, 19, thực hiện nhiệm vụ </a:t>
            </a:r>
            <a:endParaRPr sz="2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6"/>
          <p:cNvSpPr/>
          <p:nvPr/>
        </p:nvSpPr>
        <p:spPr>
          <a:xfrm>
            <a:off x="685801" y="4452942"/>
            <a:ext cx="5131959" cy="1395774"/>
          </a:xfrm>
          <a:custGeom>
            <a:avLst/>
            <a:gdLst/>
            <a:ahLst/>
            <a:cxnLst/>
            <a:rect l="l" t="t" r="r" b="b"/>
            <a:pathLst>
              <a:path w="3673627" h="2633149" extrusionOk="0">
                <a:moveTo>
                  <a:pt x="3549166" y="2633149"/>
                </a:moveTo>
                <a:lnTo>
                  <a:pt x="124460" y="2633149"/>
                </a:lnTo>
                <a:cubicBezTo>
                  <a:pt x="55880" y="2633149"/>
                  <a:pt x="0" y="2577269"/>
                  <a:pt x="0" y="250868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549167" y="0"/>
                </a:lnTo>
                <a:cubicBezTo>
                  <a:pt x="3617747" y="0"/>
                  <a:pt x="3673627" y="55880"/>
                  <a:pt x="3673627" y="124460"/>
                </a:cubicBezTo>
                <a:lnTo>
                  <a:pt x="3673627" y="2508689"/>
                </a:lnTo>
                <a:cubicBezTo>
                  <a:pt x="3673627" y="2577269"/>
                  <a:pt x="3617747" y="2633149"/>
                  <a:pt x="3549167" y="2633149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58" name="Google Shape;358;p16"/>
          <p:cNvSpPr/>
          <p:nvPr/>
        </p:nvSpPr>
        <p:spPr>
          <a:xfrm>
            <a:off x="1998886" y="4860367"/>
            <a:ext cx="2652649" cy="56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40007"/>
              </a:lnSpc>
            </a:pPr>
            <a:r>
              <a:rPr lang="en-US" sz="2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Thời gian: 3 phút</a:t>
            </a:r>
            <a:endParaRPr sz="2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6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"/>
          <p:cNvSpPr/>
          <p:nvPr/>
        </p:nvSpPr>
        <p:spPr>
          <a:xfrm rot="-5400000">
            <a:off x="5497745" y="-595613"/>
            <a:ext cx="6096001" cy="7287225"/>
          </a:xfrm>
          <a:custGeom>
            <a:avLst/>
            <a:gdLst/>
            <a:ahLst/>
            <a:cxnLst/>
            <a:rect l="l" t="t" r="r" b="b"/>
            <a:pathLst>
              <a:path w="3366325" h="3398203" extrusionOk="0">
                <a:moveTo>
                  <a:pt x="3366325" y="0"/>
                </a:moveTo>
                <a:lnTo>
                  <a:pt x="3366325" y="3398203"/>
                </a:lnTo>
                <a:lnTo>
                  <a:pt x="0" y="3398203"/>
                </a:lnTo>
                <a:lnTo>
                  <a:pt x="871" y="3363634"/>
                </a:lnTo>
                <a:cubicBezTo>
                  <a:pt x="92349" y="1553657"/>
                  <a:pt x="1539434" y="100086"/>
                  <a:pt x="3348984" y="515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7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4236680" y="4607017"/>
            <a:ext cx="5505806" cy="27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7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4992973" y="6096000"/>
            <a:ext cx="5505806" cy="27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7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3343097" y="3124176"/>
            <a:ext cx="5505806" cy="275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7" name="Google Shape;367;p17"/>
          <p:cNvGrpSpPr/>
          <p:nvPr/>
        </p:nvGrpSpPr>
        <p:grpSpPr>
          <a:xfrm>
            <a:off x="914400" y="407890"/>
            <a:ext cx="7010400" cy="1308943"/>
            <a:chOff x="1371600" y="611835"/>
            <a:chExt cx="10515600" cy="1963414"/>
          </a:xfrm>
        </p:grpSpPr>
        <p:sp>
          <p:nvSpPr>
            <p:cNvPr id="368" name="Google Shape;368;p17"/>
            <p:cNvSpPr/>
            <p:nvPr/>
          </p:nvSpPr>
          <p:spPr>
            <a:xfrm>
              <a:off x="1371600" y="611835"/>
              <a:ext cx="10515600" cy="1963414"/>
            </a:xfrm>
            <a:custGeom>
              <a:avLst/>
              <a:gdLst/>
              <a:ahLst/>
              <a:cxnLst/>
              <a:rect l="l" t="t" r="r" b="b"/>
              <a:pathLst>
                <a:path w="2677807" h="716259" extrusionOk="0">
                  <a:moveTo>
                    <a:pt x="2553347" y="716259"/>
                  </a:moveTo>
                  <a:lnTo>
                    <a:pt x="124460" y="716259"/>
                  </a:lnTo>
                  <a:cubicBezTo>
                    <a:pt x="55880" y="716259"/>
                    <a:pt x="0" y="660379"/>
                    <a:pt x="0" y="591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347" y="0"/>
                  </a:lnTo>
                  <a:cubicBezTo>
                    <a:pt x="2621927" y="0"/>
                    <a:pt x="2677807" y="55880"/>
                    <a:pt x="2677807" y="124460"/>
                  </a:cubicBezTo>
                  <a:lnTo>
                    <a:pt x="2677807" y="591799"/>
                  </a:lnTo>
                  <a:cubicBezTo>
                    <a:pt x="2677807" y="660379"/>
                    <a:pt x="2621927" y="716259"/>
                    <a:pt x="2553347" y="716259"/>
                  </a:cubicBezTo>
                  <a:close/>
                </a:path>
              </a:pathLst>
            </a:custGeom>
            <a:solidFill>
              <a:srgbClr val="FEFEC3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1828800" y="739921"/>
              <a:ext cx="9601200" cy="1707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333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Tổ chức phường hội dần dần được thay thế bằng </a:t>
              </a:r>
              <a:r>
                <a:rPr lang="en-US" sz="2333">
                  <a:solidFill>
                    <a:srgbClr val="53E8BE"/>
                  </a:solidFill>
                  <a:latin typeface="Arial"/>
                  <a:ea typeface="Arial"/>
                  <a:cs typeface="Arial"/>
                  <a:sym typeface="Arial"/>
                </a:rPr>
                <a:t>.........................................................</a:t>
              </a:r>
              <a:endParaRPr sz="2333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17"/>
          <p:cNvSpPr/>
          <p:nvPr/>
        </p:nvSpPr>
        <p:spPr>
          <a:xfrm>
            <a:off x="200931" y="196366"/>
            <a:ext cx="421161" cy="42304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71" name="Google Shape;371;p17"/>
          <p:cNvSpPr/>
          <p:nvPr/>
        </p:nvSpPr>
        <p:spPr>
          <a:xfrm>
            <a:off x="11783524" y="6228612"/>
            <a:ext cx="421161" cy="42304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grpSp>
        <p:nvGrpSpPr>
          <p:cNvPr id="372" name="Google Shape;372;p17"/>
          <p:cNvGrpSpPr/>
          <p:nvPr/>
        </p:nvGrpSpPr>
        <p:grpSpPr>
          <a:xfrm>
            <a:off x="1930400" y="2067930"/>
            <a:ext cx="7518400" cy="1308943"/>
            <a:chOff x="2895600" y="3101895"/>
            <a:chExt cx="11277600" cy="1963414"/>
          </a:xfrm>
        </p:grpSpPr>
        <p:sp>
          <p:nvSpPr>
            <p:cNvPr id="373" name="Google Shape;373;p17"/>
            <p:cNvSpPr/>
            <p:nvPr/>
          </p:nvSpPr>
          <p:spPr>
            <a:xfrm>
              <a:off x="2895600" y="3101895"/>
              <a:ext cx="11277600" cy="1963414"/>
            </a:xfrm>
            <a:custGeom>
              <a:avLst/>
              <a:gdLst/>
              <a:ahLst/>
              <a:cxnLst/>
              <a:rect l="l" t="t" r="r" b="b"/>
              <a:pathLst>
                <a:path w="2677807" h="716259" extrusionOk="0">
                  <a:moveTo>
                    <a:pt x="2553347" y="716259"/>
                  </a:moveTo>
                  <a:lnTo>
                    <a:pt x="124460" y="716259"/>
                  </a:lnTo>
                  <a:cubicBezTo>
                    <a:pt x="55880" y="716259"/>
                    <a:pt x="0" y="660379"/>
                    <a:pt x="0" y="591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347" y="0"/>
                  </a:lnTo>
                  <a:cubicBezTo>
                    <a:pt x="2621927" y="0"/>
                    <a:pt x="2677807" y="55880"/>
                    <a:pt x="2677807" y="124460"/>
                  </a:cubicBezTo>
                  <a:lnTo>
                    <a:pt x="2677807" y="591799"/>
                  </a:lnTo>
                  <a:cubicBezTo>
                    <a:pt x="2677807" y="660379"/>
                    <a:pt x="2621927" y="716259"/>
                    <a:pt x="2553347" y="716259"/>
                  </a:cubicBezTo>
                  <a:close/>
                </a:path>
              </a:pathLst>
            </a:custGeom>
            <a:solidFill>
              <a:srgbClr val="FEFEC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3009900" y="3232231"/>
              <a:ext cx="11049000" cy="1600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en-US" sz="2333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Quan hệ giữa chủ-thợ được thay thế bằng quan hệ </a:t>
              </a:r>
              <a:r>
                <a:rPr lang="en-US" sz="2333">
                  <a:solidFill>
                    <a:srgbClr val="53E8BE"/>
                  </a:solidFill>
                  <a:latin typeface="Arial"/>
                  <a:ea typeface="Arial"/>
                  <a:cs typeface="Arial"/>
                  <a:sym typeface="Arial"/>
                </a:rPr>
                <a:t>.....................................................................</a:t>
              </a:r>
              <a:endParaRPr sz="2333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p17"/>
          <p:cNvGrpSpPr/>
          <p:nvPr/>
        </p:nvGrpSpPr>
        <p:grpSpPr>
          <a:xfrm>
            <a:off x="3343097" y="3641938"/>
            <a:ext cx="7504461" cy="1308943"/>
            <a:chOff x="5014645" y="5462907"/>
            <a:chExt cx="11256692" cy="1963414"/>
          </a:xfrm>
        </p:grpSpPr>
        <p:sp>
          <p:nvSpPr>
            <p:cNvPr id="376" name="Google Shape;376;p17"/>
            <p:cNvSpPr/>
            <p:nvPr/>
          </p:nvSpPr>
          <p:spPr>
            <a:xfrm>
              <a:off x="5014645" y="5462907"/>
              <a:ext cx="11256692" cy="1963414"/>
            </a:xfrm>
            <a:custGeom>
              <a:avLst/>
              <a:gdLst/>
              <a:ahLst/>
              <a:cxnLst/>
              <a:rect l="l" t="t" r="r" b="b"/>
              <a:pathLst>
                <a:path w="2677807" h="716259" extrusionOk="0">
                  <a:moveTo>
                    <a:pt x="2553347" y="716259"/>
                  </a:moveTo>
                  <a:lnTo>
                    <a:pt x="124460" y="716259"/>
                  </a:lnTo>
                  <a:cubicBezTo>
                    <a:pt x="55880" y="716259"/>
                    <a:pt x="0" y="660379"/>
                    <a:pt x="0" y="591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347" y="0"/>
                  </a:lnTo>
                  <a:cubicBezTo>
                    <a:pt x="2621927" y="0"/>
                    <a:pt x="2677807" y="55880"/>
                    <a:pt x="2677807" y="124460"/>
                  </a:cubicBezTo>
                  <a:lnTo>
                    <a:pt x="2677807" y="591799"/>
                  </a:lnTo>
                  <a:cubicBezTo>
                    <a:pt x="2677807" y="660379"/>
                    <a:pt x="2621927" y="716259"/>
                    <a:pt x="2553347" y="716259"/>
                  </a:cubicBezTo>
                  <a:close/>
                </a:path>
              </a:pathLst>
            </a:custGeom>
            <a:solidFill>
              <a:srgbClr val="FEFEC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5257800" y="5640984"/>
              <a:ext cx="10820400" cy="1600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en-US" sz="2333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Tư sản nông nghiệp xuất thân từ </a:t>
              </a:r>
              <a:r>
                <a:rPr lang="en-US" sz="2333">
                  <a:solidFill>
                    <a:srgbClr val="53E8BE"/>
                  </a:solidFill>
                  <a:latin typeface="Arial"/>
                  <a:ea typeface="Arial"/>
                  <a:cs typeface="Arial"/>
                  <a:sym typeface="Arial"/>
                </a:rPr>
                <a:t>...................................................................................</a:t>
              </a:r>
              <a:endParaRPr sz="2333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17"/>
          <p:cNvGrpSpPr/>
          <p:nvPr/>
        </p:nvGrpSpPr>
        <p:grpSpPr>
          <a:xfrm>
            <a:off x="4992973" y="5263762"/>
            <a:ext cx="6641171" cy="1308943"/>
            <a:chOff x="7489458" y="7895643"/>
            <a:chExt cx="9961757" cy="1963414"/>
          </a:xfrm>
        </p:grpSpPr>
        <p:sp>
          <p:nvSpPr>
            <p:cNvPr id="379" name="Google Shape;379;p17"/>
            <p:cNvSpPr/>
            <p:nvPr/>
          </p:nvSpPr>
          <p:spPr>
            <a:xfrm>
              <a:off x="7489458" y="7895643"/>
              <a:ext cx="9961757" cy="1963414"/>
            </a:xfrm>
            <a:custGeom>
              <a:avLst/>
              <a:gdLst/>
              <a:ahLst/>
              <a:cxnLst/>
              <a:rect l="l" t="t" r="r" b="b"/>
              <a:pathLst>
                <a:path w="2677807" h="716259" extrusionOk="0">
                  <a:moveTo>
                    <a:pt x="2553347" y="716259"/>
                  </a:moveTo>
                  <a:lnTo>
                    <a:pt x="124460" y="716259"/>
                  </a:lnTo>
                  <a:cubicBezTo>
                    <a:pt x="55880" y="716259"/>
                    <a:pt x="0" y="660379"/>
                    <a:pt x="0" y="591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347" y="0"/>
                  </a:lnTo>
                  <a:cubicBezTo>
                    <a:pt x="2621927" y="0"/>
                    <a:pt x="2677807" y="55880"/>
                    <a:pt x="2677807" y="124460"/>
                  </a:cubicBezTo>
                  <a:lnTo>
                    <a:pt x="2677807" y="591799"/>
                  </a:lnTo>
                  <a:cubicBezTo>
                    <a:pt x="2677807" y="660379"/>
                    <a:pt x="2621927" y="716259"/>
                    <a:pt x="2553347" y="716259"/>
                  </a:cubicBezTo>
                  <a:close/>
                </a:path>
              </a:pathLst>
            </a:custGeom>
            <a:solidFill>
              <a:srgbClr val="FEFEC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8000843" y="8038158"/>
              <a:ext cx="8928323" cy="1707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333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Nông dân mất đất trở thành </a:t>
              </a:r>
              <a:r>
                <a:rPr lang="en-US" sz="2333">
                  <a:solidFill>
                    <a:srgbClr val="53E8BE"/>
                  </a:solidFill>
                  <a:latin typeface="Arial"/>
                  <a:ea typeface="Arial"/>
                  <a:cs typeface="Arial"/>
                  <a:sym typeface="Arial"/>
                </a:rPr>
                <a:t>............................................................</a:t>
              </a:r>
              <a:endParaRPr sz="2333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1" name="Google Shape;38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7334">
            <a:off x="295315" y="4974838"/>
            <a:ext cx="2400000" cy="1350000"/>
          </a:xfrm>
          <a:prstGeom prst="cloud">
            <a:avLst/>
          </a:prstGeom>
          <a:noFill/>
          <a:ln>
            <a:noFill/>
          </a:ln>
        </p:spPr>
      </p:pic>
      <p:sp>
        <p:nvSpPr>
          <p:cNvPr id="382" name="Google Shape;382;p17"/>
          <p:cNvSpPr/>
          <p:nvPr/>
        </p:nvSpPr>
        <p:spPr>
          <a:xfrm>
            <a:off x="3335892" y="877450"/>
            <a:ext cx="3132481" cy="52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133" b="1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rPr>
              <a:t>công trường thủ công</a:t>
            </a:r>
            <a:endParaRPr sz="2133" b="1">
              <a:solidFill>
                <a:srgbClr val="53E8B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7"/>
          <p:cNvSpPr/>
          <p:nvPr/>
        </p:nvSpPr>
        <p:spPr>
          <a:xfrm>
            <a:off x="3277721" y="2593460"/>
            <a:ext cx="6209179" cy="36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-US" sz="2000" b="1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rPr>
              <a:t>chủ xưởng ( tư sản) và người lao động ( vô sản)</a:t>
            </a:r>
            <a:endParaRPr sz="2000">
              <a:solidFill>
                <a:srgbClr val="53E8B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7"/>
          <p:cNvSpPr/>
          <p:nvPr/>
        </p:nvSpPr>
        <p:spPr>
          <a:xfrm>
            <a:off x="3607139" y="4130311"/>
            <a:ext cx="6764887" cy="52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133" b="1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rPr>
              <a:t>chủ đất nông thôn, kinh doanh tư bản chủ nghĩa</a:t>
            </a:r>
            <a:endParaRPr sz="2133">
              <a:solidFill>
                <a:srgbClr val="53E8B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7"/>
          <p:cNvSpPr/>
          <p:nvPr/>
        </p:nvSpPr>
        <p:spPr>
          <a:xfrm>
            <a:off x="6382311" y="5890136"/>
            <a:ext cx="3469113" cy="38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-US" sz="2133" b="1">
                <a:solidFill>
                  <a:srgbClr val="53E8BE"/>
                </a:solidFill>
                <a:latin typeface="Arial"/>
                <a:ea typeface="Arial"/>
                <a:cs typeface="Arial"/>
                <a:sym typeface="Arial"/>
              </a:rPr>
              <a:t>Công nhân nông nghiệp.</a:t>
            </a:r>
            <a:endParaRPr sz="2133">
              <a:solidFill>
                <a:srgbClr val="53E8B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6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"/>
          <p:cNvSpPr/>
          <p:nvPr/>
        </p:nvSpPr>
        <p:spPr>
          <a:xfrm>
            <a:off x="6431087" y="2503400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>
              <a:alpha val="49803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92" name="Google Shape;392;p18"/>
          <p:cNvSpPr/>
          <p:nvPr/>
        </p:nvSpPr>
        <p:spPr>
          <a:xfrm>
            <a:off x="3173575" y="2503400"/>
            <a:ext cx="2880000" cy="2880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>
              <a:alpha val="49803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93" name="Google Shape;393;p18"/>
          <p:cNvSpPr/>
          <p:nvPr/>
        </p:nvSpPr>
        <p:spPr>
          <a:xfrm>
            <a:off x="1031189" y="2503400"/>
            <a:ext cx="3120000" cy="3120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94" name="Google Shape;394;p18"/>
          <p:cNvSpPr txBox="1"/>
          <p:nvPr/>
        </p:nvSpPr>
        <p:spPr>
          <a:xfrm>
            <a:off x="1911725" y="776358"/>
            <a:ext cx="8400608" cy="100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88"/>
              </a:lnSpc>
            </a:pPr>
            <a:r>
              <a:rPr lang="en-US" sz="4667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TƯ BẢN CHỦ NGHĨA LÀ GÌ?</a:t>
            </a:r>
            <a:endParaRPr sz="4667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8"/>
          <p:cNvSpPr/>
          <p:nvPr/>
        </p:nvSpPr>
        <p:spPr>
          <a:xfrm>
            <a:off x="10836080" y="-1682813"/>
            <a:ext cx="2711840" cy="2711840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96" name="Google Shape;396;p18"/>
          <p:cNvSpPr/>
          <p:nvPr/>
        </p:nvSpPr>
        <p:spPr>
          <a:xfrm>
            <a:off x="11107078" y="-1411815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97" name="Google Shape;397;p18"/>
          <p:cNvSpPr/>
          <p:nvPr/>
        </p:nvSpPr>
        <p:spPr>
          <a:xfrm>
            <a:off x="-1387979" y="-1387979"/>
            <a:ext cx="2775957" cy="2775957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398" name="Google Shape;398;p18"/>
          <p:cNvSpPr/>
          <p:nvPr/>
        </p:nvSpPr>
        <p:spPr>
          <a:xfrm>
            <a:off x="8359200" y="2503400"/>
            <a:ext cx="3120000" cy="3120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399" name="Google Shape;399;p18"/>
          <p:cNvPicPr preferRelativeResize="0"/>
          <p:nvPr/>
        </p:nvPicPr>
        <p:blipFill rotWithShape="1">
          <a:blip r:embed="rId3">
            <a:alphaModFix/>
          </a:blip>
          <a:srcRect b="8389"/>
          <a:stretch/>
        </p:blipFill>
        <p:spPr>
          <a:xfrm>
            <a:off x="1271189" y="2743400"/>
            <a:ext cx="2640000" cy="26400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0" name="Google Shape;400;p18"/>
          <p:cNvSpPr/>
          <p:nvPr/>
        </p:nvSpPr>
        <p:spPr>
          <a:xfrm>
            <a:off x="4680537" y="2503400"/>
            <a:ext cx="3106078" cy="3120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01" name="Google Shape;401;p18"/>
          <p:cNvSpPr/>
          <p:nvPr/>
        </p:nvSpPr>
        <p:spPr>
          <a:xfrm>
            <a:off x="4853575" y="2683400"/>
            <a:ext cx="2760000" cy="27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2" name="Google Shape;402;p18"/>
          <p:cNvGrpSpPr/>
          <p:nvPr/>
        </p:nvGrpSpPr>
        <p:grpSpPr>
          <a:xfrm>
            <a:off x="4899789" y="3313400"/>
            <a:ext cx="2502451" cy="1456685"/>
            <a:chOff x="1810874" y="-85749"/>
            <a:chExt cx="7185934" cy="4163622"/>
          </a:xfrm>
        </p:grpSpPr>
        <p:pic>
          <p:nvPicPr>
            <p:cNvPr id="403" name="Google Shape;403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42194" y="-85749"/>
              <a:ext cx="3627165" cy="41159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4" name="Google Shape;404;p18"/>
            <p:cNvCxnSpPr/>
            <p:nvPr/>
          </p:nvCxnSpPr>
          <p:spPr>
            <a:xfrm flipH="1">
              <a:off x="1810874" y="601985"/>
              <a:ext cx="1825810" cy="2178014"/>
            </a:xfrm>
            <a:prstGeom prst="straightConnector1">
              <a:avLst/>
            </a:prstGeom>
            <a:noFill/>
            <a:ln w="165300" cap="flat" cmpd="sng">
              <a:solidFill>
                <a:srgbClr val="4F1964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pic>
          <p:nvPicPr>
            <p:cNvPr id="405" name="Google Shape;405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69359" y="394083"/>
              <a:ext cx="3127449" cy="36837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6" name="Google Shape;406;p18"/>
          <p:cNvSpPr/>
          <p:nvPr/>
        </p:nvSpPr>
        <p:spPr>
          <a:xfrm>
            <a:off x="8539200" y="2683400"/>
            <a:ext cx="2760000" cy="27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9200" y="3073400"/>
            <a:ext cx="2160000" cy="19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8"/>
          <p:cNvSpPr txBox="1"/>
          <p:nvPr/>
        </p:nvSpPr>
        <p:spPr>
          <a:xfrm>
            <a:off x="886116" y="5863400"/>
            <a:ext cx="3273747" cy="50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7"/>
              </a:lnSpc>
              <a:buClr>
                <a:srgbClr val="000000"/>
              </a:buClr>
              <a:buSzPts val="3500"/>
            </a:pPr>
            <a:r>
              <a:rPr lang="en-US" sz="2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Công xưởng</a:t>
            </a:r>
            <a:endParaRPr sz="2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8"/>
          <p:cNvSpPr txBox="1"/>
          <p:nvPr/>
        </p:nvSpPr>
        <p:spPr>
          <a:xfrm>
            <a:off x="4613575" y="5863400"/>
            <a:ext cx="3273747" cy="50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7"/>
              </a:lnSpc>
              <a:buClr>
                <a:srgbClr val="000000"/>
              </a:buClr>
              <a:buSzPts val="3500"/>
            </a:pPr>
            <a:r>
              <a:rPr lang="en-US" sz="2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Chủ xưởng</a:t>
            </a:r>
            <a:endParaRPr sz="2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"/>
          <p:cNvSpPr txBox="1"/>
          <p:nvPr/>
        </p:nvSpPr>
        <p:spPr>
          <a:xfrm>
            <a:off x="8457425" y="5863400"/>
            <a:ext cx="3273747" cy="50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7"/>
              </a:lnSpc>
              <a:buClr>
                <a:srgbClr val="000000"/>
              </a:buClr>
              <a:buSzPts val="3500"/>
            </a:pPr>
            <a:r>
              <a:rPr lang="en-US" sz="2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Người làm thuê</a:t>
            </a:r>
            <a:endParaRPr sz="2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8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1801" y="160120"/>
            <a:ext cx="7985880" cy="55335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Qúa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296214" y="1194928"/>
            <a:ext cx="2820474" cy="1918953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exagon 6"/>
          <p:cNvSpPr/>
          <p:nvPr/>
        </p:nvSpPr>
        <p:spPr>
          <a:xfrm>
            <a:off x="743958" y="4695417"/>
            <a:ext cx="2707580" cy="1821292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956997" y="1387264"/>
            <a:ext cx="2310685" cy="1478318"/>
          </a:xfrm>
          <a:prstGeom prst="ellipse">
            <a:avLst/>
          </a:prstGeom>
          <a:solidFill>
            <a:srgbClr val="FF99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Oval 8"/>
          <p:cNvSpPr/>
          <p:nvPr/>
        </p:nvSpPr>
        <p:spPr>
          <a:xfrm>
            <a:off x="8250975" y="4721179"/>
            <a:ext cx="2438491" cy="1625731"/>
          </a:xfrm>
          <a:prstGeom prst="ellipse">
            <a:avLst/>
          </a:prstGeom>
          <a:solidFill>
            <a:srgbClr val="FF99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Up-Down Arrow 9"/>
          <p:cNvSpPr/>
          <p:nvPr/>
        </p:nvSpPr>
        <p:spPr>
          <a:xfrm>
            <a:off x="8776772" y="3401980"/>
            <a:ext cx="528395" cy="888642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7" name="Straight Arrow Connector 16"/>
          <p:cNvCxnSpPr>
            <a:stCxn id="7" idx="0"/>
            <a:endCxn id="9" idx="2"/>
          </p:cNvCxnSpPr>
          <p:nvPr/>
        </p:nvCxnSpPr>
        <p:spPr>
          <a:xfrm flipV="1">
            <a:off x="3451538" y="5534045"/>
            <a:ext cx="4799436" cy="720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  <a:endCxn id="8" idx="2"/>
          </p:cNvCxnSpPr>
          <p:nvPr/>
        </p:nvCxnSpPr>
        <p:spPr>
          <a:xfrm flipV="1">
            <a:off x="3116688" y="2126424"/>
            <a:ext cx="4840308" cy="27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98890" y="1692738"/>
            <a:ext cx="306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1387" y="2284076"/>
            <a:ext cx="4224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5122" y="4775066"/>
            <a:ext cx="4271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8481811" y="2968578"/>
            <a:ext cx="1066800" cy="609600"/>
          </a:xfrm>
          <a:prstGeom prst="irregularSeal1">
            <a:avLst/>
          </a:prstGeom>
          <a:solidFill>
            <a:srgbClr val="FFFF00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7948411" y="3501978"/>
            <a:ext cx="762000" cy="381000"/>
          </a:xfrm>
          <a:prstGeom prst="irregularSeal1">
            <a:avLst/>
          </a:prstGeom>
          <a:solidFill>
            <a:srgbClr val="FFFF00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auto">
          <a:xfrm>
            <a:off x="7796011" y="3882978"/>
            <a:ext cx="1143000" cy="838200"/>
          </a:xfrm>
          <a:prstGeom prst="irregularSeal1">
            <a:avLst/>
          </a:prstGeom>
          <a:solidFill>
            <a:srgbClr val="FFFF00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8" name="Rectangle 27"/>
          <p:cNvSpPr/>
          <p:nvPr/>
        </p:nvSpPr>
        <p:spPr>
          <a:xfrm>
            <a:off x="9582953" y="3059972"/>
            <a:ext cx="222912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5" grpId="0"/>
      <p:bldP spid="13" grpId="0"/>
      <p:bldP spid="18" grpId="0"/>
      <p:bldP spid="23" grpId="0" animBg="1"/>
      <p:bldP spid="24" grpId="0" animBg="1"/>
      <p:bldP spid="25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9"/>
          <p:cNvSpPr txBox="1"/>
          <p:nvPr/>
        </p:nvSpPr>
        <p:spPr>
          <a:xfrm>
            <a:off x="494876" y="222556"/>
            <a:ext cx="9994939" cy="53354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>
              <a:lnSpc>
                <a:spcPct val="130006"/>
              </a:lnSpc>
            </a:pPr>
            <a:r>
              <a:rPr lang="en-US" sz="2667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nảy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hệ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tư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nghĩa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Tây</a:t>
            </a:r>
            <a:r>
              <a:rPr lang="en-US" sz="2667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Âu</a:t>
            </a:r>
            <a:endParaRPr sz="2667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19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206216" y="5679352"/>
            <a:ext cx="5505806" cy="27529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9"/>
          <p:cNvSpPr/>
          <p:nvPr/>
        </p:nvSpPr>
        <p:spPr>
          <a:xfrm>
            <a:off x="8811662" y="3805084"/>
            <a:ext cx="4713108" cy="4734233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418" name="Google Shape;418;p19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6489700" y="5685702"/>
            <a:ext cx="5505806" cy="27529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9"/>
          <p:cNvSpPr/>
          <p:nvPr/>
        </p:nvSpPr>
        <p:spPr>
          <a:xfrm>
            <a:off x="631676" y="6219901"/>
            <a:ext cx="574743" cy="57731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grpSp>
        <p:nvGrpSpPr>
          <p:cNvPr id="420" name="Google Shape;420;p19"/>
          <p:cNvGrpSpPr/>
          <p:nvPr/>
        </p:nvGrpSpPr>
        <p:grpSpPr>
          <a:xfrm>
            <a:off x="660400" y="1476198"/>
            <a:ext cx="10819112" cy="4386005"/>
            <a:chOff x="990600" y="2214296"/>
            <a:chExt cx="16228668" cy="6579008"/>
          </a:xfrm>
        </p:grpSpPr>
        <p:sp>
          <p:nvSpPr>
            <p:cNvPr id="421" name="Google Shape;421;p19"/>
            <p:cNvSpPr/>
            <p:nvPr/>
          </p:nvSpPr>
          <p:spPr>
            <a:xfrm>
              <a:off x="990600" y="2214296"/>
              <a:ext cx="16228668" cy="6390458"/>
            </a:xfrm>
            <a:custGeom>
              <a:avLst/>
              <a:gdLst/>
              <a:ahLst/>
              <a:cxnLst/>
              <a:rect l="l" t="t" r="r" b="b"/>
              <a:pathLst>
                <a:path w="2551341" h="716259" extrusionOk="0">
                  <a:moveTo>
                    <a:pt x="2426881" y="716259"/>
                  </a:moveTo>
                  <a:lnTo>
                    <a:pt x="124460" y="716259"/>
                  </a:lnTo>
                  <a:cubicBezTo>
                    <a:pt x="55880" y="716259"/>
                    <a:pt x="0" y="660379"/>
                    <a:pt x="0" y="591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91799"/>
                  </a:lnTo>
                  <a:cubicBezTo>
                    <a:pt x="2551341" y="660379"/>
                    <a:pt x="2495461" y="716259"/>
                    <a:pt x="2426881" y="716259"/>
                  </a:cubicBezTo>
                  <a:close/>
                </a:path>
              </a:pathLst>
            </a:custGeom>
            <a:solidFill>
              <a:srgbClr val="53E8B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1714382" y="2544517"/>
              <a:ext cx="14992409" cy="6248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Đầu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thế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kỉ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XVII,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công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ty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thương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mại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ra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đời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thúc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đẩy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buôn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bán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giữa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quốc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gia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đem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quyền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lợi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kinh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tế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chính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trị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cho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giai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cấp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tư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sản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1200" dirty="0"/>
            </a:p>
            <a:p>
              <a:pPr algn="just">
                <a:lnSpc>
                  <a:spcPct val="200000"/>
                </a:lnSpc>
              </a:pP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=&gt;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hệ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sản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xuất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tư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bản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chủ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nghĩa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nảy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sinh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với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sự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hình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giai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cấp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2667" dirty="0">
                  <a:solidFill>
                    <a:srgbClr val="262626"/>
                  </a:solidFill>
                </a:rPr>
                <a:t>: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tư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sản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vô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sản</a:t>
              </a:r>
              <a:r>
                <a:rPr lang="en-US" sz="2667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667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3" name="Google Shape;423;p19"/>
          <p:cNvSpPr/>
          <p:nvPr/>
        </p:nvSpPr>
        <p:spPr>
          <a:xfrm>
            <a:off x="207505" y="117114"/>
            <a:ext cx="574743" cy="57731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11" name="Picture 10" descr="Pictur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5917" y="5350529"/>
            <a:ext cx="1291273" cy="113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7374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/>
          <p:nvPr/>
        </p:nvSpPr>
        <p:spPr>
          <a:xfrm>
            <a:off x="199452" y="493934"/>
            <a:ext cx="1250489" cy="125609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29" name="Google Shape;429;p20"/>
          <p:cNvSpPr txBox="1"/>
          <p:nvPr/>
        </p:nvSpPr>
        <p:spPr>
          <a:xfrm>
            <a:off x="1695810" y="724048"/>
            <a:ext cx="5943408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8877"/>
              </a:lnSpc>
            </a:pPr>
            <a:r>
              <a:rPr lang="en-US" sz="6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sz="6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0"/>
          <p:cNvSpPr/>
          <p:nvPr/>
        </p:nvSpPr>
        <p:spPr>
          <a:xfrm>
            <a:off x="7164506" y="2076275"/>
            <a:ext cx="6383281" cy="641189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31" name="Google Shape;431;p20"/>
          <p:cNvSpPr/>
          <p:nvPr/>
        </p:nvSpPr>
        <p:spPr>
          <a:xfrm>
            <a:off x="11566756" y="432458"/>
            <a:ext cx="1250489" cy="125609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32" name="Google Shape;432;p20"/>
          <p:cNvSpPr/>
          <p:nvPr/>
        </p:nvSpPr>
        <p:spPr>
          <a:xfrm>
            <a:off x="6338653" y="2417887"/>
            <a:ext cx="809733" cy="813363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33" name="Google Shape;433;p20"/>
          <p:cNvSpPr/>
          <p:nvPr/>
        </p:nvSpPr>
        <p:spPr>
          <a:xfrm>
            <a:off x="4995129" y="6325942"/>
            <a:ext cx="839485" cy="84324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34" name="Google Shape;434;p20"/>
          <p:cNvSpPr txBox="1"/>
          <p:nvPr/>
        </p:nvSpPr>
        <p:spPr>
          <a:xfrm>
            <a:off x="482259" y="2231663"/>
            <a:ext cx="5838924" cy="32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19" indent="-381019" algn="just">
              <a:lnSpc>
                <a:spcPct val="300000"/>
              </a:lnSpc>
              <a:buClr>
                <a:srgbClr val="262626"/>
              </a:buClr>
              <a:buSzPts val="3500"/>
              <a:buFont typeface="Noto Sans Symbols"/>
              <a:buChar char="▪"/>
            </a:pPr>
            <a:r>
              <a:rPr lang="en-US" sz="2333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Quan sát hình ảnh</a:t>
            </a:r>
            <a:endParaRPr sz="2333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19" indent="-381019" algn="just">
              <a:lnSpc>
                <a:spcPct val="300000"/>
              </a:lnSpc>
              <a:buClr>
                <a:srgbClr val="262626"/>
              </a:buClr>
              <a:buSzPts val="3500"/>
              <a:buFont typeface="Noto Sans Symbols"/>
              <a:buChar char="▪"/>
            </a:pPr>
            <a:r>
              <a:rPr lang="en-US" sz="2333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Trả lời câu hỏi</a:t>
            </a:r>
            <a:endParaRPr sz="2333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19" indent="-381019" algn="just">
              <a:lnSpc>
                <a:spcPct val="300000"/>
              </a:lnSpc>
              <a:buClr>
                <a:srgbClr val="262626"/>
              </a:buClr>
              <a:buSzPts val="3500"/>
              <a:buFont typeface="Noto Sans Symbols"/>
              <a:buChar char="▪"/>
            </a:pPr>
            <a:r>
              <a:rPr lang="en-US" sz="2333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Thời gian: 1 phút/ hình ảnh</a:t>
            </a:r>
            <a:endParaRPr sz="2333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"/>
          <p:cNvSpPr/>
          <p:nvPr/>
        </p:nvSpPr>
        <p:spPr>
          <a:xfrm>
            <a:off x="-409245" y="4239936"/>
            <a:ext cx="3127857" cy="31418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441" name="Google Shape;441;p21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656727" y="5824108"/>
            <a:ext cx="6190762" cy="30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1"/>
          <p:cNvSpPr/>
          <p:nvPr/>
        </p:nvSpPr>
        <p:spPr>
          <a:xfrm>
            <a:off x="9191391" y="-1461573"/>
            <a:ext cx="4523885" cy="454416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43" name="Google Shape;443;p21"/>
          <p:cNvSpPr/>
          <p:nvPr/>
        </p:nvSpPr>
        <p:spPr>
          <a:xfrm>
            <a:off x="349634" y="362590"/>
            <a:ext cx="1065108" cy="106988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44" name="Google Shape;444;p21"/>
          <p:cNvSpPr txBox="1"/>
          <p:nvPr/>
        </p:nvSpPr>
        <p:spPr>
          <a:xfrm>
            <a:off x="1687496" y="506098"/>
            <a:ext cx="4745599" cy="100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40005"/>
              </a:lnSpc>
            </a:pPr>
            <a:r>
              <a:rPr lang="en-US" sz="4666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Họ là ai?</a:t>
            </a:r>
            <a:endParaRPr sz="4666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p21"/>
          <p:cNvGrpSpPr/>
          <p:nvPr/>
        </p:nvGrpSpPr>
        <p:grpSpPr>
          <a:xfrm>
            <a:off x="685801" y="3429000"/>
            <a:ext cx="4902201" cy="2342181"/>
            <a:chOff x="1028701" y="5143500"/>
            <a:chExt cx="7353302" cy="3513271"/>
          </a:xfrm>
        </p:grpSpPr>
        <p:sp>
          <p:nvSpPr>
            <p:cNvPr id="446" name="Google Shape;446;p21"/>
            <p:cNvSpPr/>
            <p:nvPr/>
          </p:nvSpPr>
          <p:spPr>
            <a:xfrm>
              <a:off x="1028701" y="5143500"/>
              <a:ext cx="7353302" cy="3513271"/>
            </a:xfrm>
            <a:custGeom>
              <a:avLst/>
              <a:gdLst/>
              <a:ahLst/>
              <a:cxnLst/>
              <a:rect l="l" t="t" r="r" b="b"/>
              <a:pathLst>
                <a:path w="3361849" h="1281651" extrusionOk="0">
                  <a:moveTo>
                    <a:pt x="3237388" y="1281651"/>
                  </a:moveTo>
                  <a:lnTo>
                    <a:pt x="124460" y="1281651"/>
                  </a:lnTo>
                  <a:cubicBezTo>
                    <a:pt x="55880" y="1281651"/>
                    <a:pt x="0" y="1225771"/>
                    <a:pt x="0" y="11571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7389" y="0"/>
                  </a:lnTo>
                  <a:cubicBezTo>
                    <a:pt x="3305968" y="0"/>
                    <a:pt x="3361849" y="55880"/>
                    <a:pt x="3361849" y="124460"/>
                  </a:cubicBezTo>
                  <a:lnTo>
                    <a:pt x="3361849" y="1157191"/>
                  </a:lnTo>
                  <a:cubicBezTo>
                    <a:pt x="3361849" y="1225771"/>
                    <a:pt x="3305968" y="1281651"/>
                    <a:pt x="3237389" y="1281651"/>
                  </a:cubicBezTo>
                  <a:close/>
                </a:path>
              </a:pathLst>
            </a:custGeom>
            <a:solidFill>
              <a:srgbClr val="FEFEC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47" name="Google Shape;447;p21"/>
            <p:cNvSpPr txBox="1"/>
            <p:nvPr/>
          </p:nvSpPr>
          <p:spPr>
            <a:xfrm>
              <a:off x="2264403" y="5767237"/>
              <a:ext cx="5891937" cy="644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93333"/>
                </a:lnSpc>
              </a:pPr>
              <a:r>
                <a:rPr lang="en-US"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Họ ở đâu?</a:t>
              </a:r>
              <a:endParaRPr sz="3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1"/>
            <p:cNvSpPr txBox="1"/>
            <p:nvPr/>
          </p:nvSpPr>
          <p:spPr>
            <a:xfrm>
              <a:off x="2264403" y="7121562"/>
              <a:ext cx="5891937" cy="644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93333"/>
                </a:lnSpc>
              </a:pPr>
              <a:r>
                <a:rPr lang="en-US"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Họ đang làm gì?</a:t>
              </a:r>
              <a:endParaRPr sz="3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21"/>
          <p:cNvSpPr/>
          <p:nvPr/>
        </p:nvSpPr>
        <p:spPr>
          <a:xfrm>
            <a:off x="11728273" y="6403372"/>
            <a:ext cx="674085" cy="677106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50" name="Google Shape;450;p21"/>
          <p:cNvSpPr/>
          <p:nvPr/>
        </p:nvSpPr>
        <p:spPr>
          <a:xfrm>
            <a:off x="5437560" y="1757784"/>
            <a:ext cx="421161" cy="42304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451" name="Google Shape;451;p21"/>
          <p:cNvPicPr preferRelativeResize="0"/>
          <p:nvPr/>
        </p:nvPicPr>
        <p:blipFill rotWithShape="1">
          <a:blip r:embed="rId4">
            <a:alphaModFix/>
          </a:blip>
          <a:srcRect b="8389"/>
          <a:stretch/>
        </p:blipFill>
        <p:spPr>
          <a:xfrm>
            <a:off x="6248841" y="954857"/>
            <a:ext cx="5479432" cy="4111485"/>
          </a:xfrm>
          <a:prstGeom prst="roundRect">
            <a:avLst>
              <a:gd name="adj" fmla="val 9014"/>
            </a:avLst>
          </a:prstGeom>
          <a:noFill/>
          <a:ln>
            <a:noFill/>
          </a:ln>
        </p:spPr>
      </p:pic>
      <p:sp>
        <p:nvSpPr>
          <p:cNvPr id="452" name="Google Shape;452;p21"/>
          <p:cNvSpPr/>
          <p:nvPr/>
        </p:nvSpPr>
        <p:spPr>
          <a:xfrm rot="5400000">
            <a:off x="6873190" y="220474"/>
            <a:ext cx="4162643" cy="5593958"/>
          </a:xfrm>
          <a:custGeom>
            <a:avLst/>
            <a:gdLst/>
            <a:ahLst/>
            <a:cxnLst/>
            <a:rect l="l" t="t" r="r" b="b"/>
            <a:pathLst>
              <a:path w="3663950" h="4923790" extrusionOk="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FFD230"/>
          </a:solidFill>
          <a:ln w="9525" cap="flat" cmpd="sng">
            <a:solidFill>
              <a:srgbClr val="FFD2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53" name="Google Shape;453;p21"/>
          <p:cNvSpPr txBox="1"/>
          <p:nvPr/>
        </p:nvSpPr>
        <p:spPr>
          <a:xfrm>
            <a:off x="656727" y="1277033"/>
            <a:ext cx="3927958" cy="307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23" indent="-457223" algn="just">
              <a:lnSpc>
                <a:spcPct val="200000"/>
              </a:lnSpc>
              <a:buClr>
                <a:srgbClr val="42E6B7"/>
              </a:buClr>
              <a:buSzPts val="5000"/>
              <a:buFont typeface="Noto Sans Symbols"/>
              <a:buChar char="▪"/>
            </a:pPr>
            <a:r>
              <a:rPr lang="en-US" sz="3334">
                <a:solidFill>
                  <a:srgbClr val="42E6B7"/>
                </a:solidFill>
                <a:latin typeface="Arial"/>
                <a:ea typeface="Arial"/>
                <a:cs typeface="Arial"/>
                <a:sym typeface="Arial"/>
              </a:rPr>
              <a:t>Người làm thuê</a:t>
            </a:r>
            <a:endParaRPr sz="3334">
              <a:solidFill>
                <a:srgbClr val="42E6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23" indent="-457223" algn="just">
              <a:lnSpc>
                <a:spcPct val="200000"/>
              </a:lnSpc>
              <a:buClr>
                <a:srgbClr val="42E6B7"/>
              </a:buClr>
              <a:buSzPts val="5000"/>
              <a:buFont typeface="Noto Sans Symbols"/>
              <a:buChar char="▪"/>
            </a:pPr>
            <a:r>
              <a:rPr lang="en-US" sz="3334">
                <a:solidFill>
                  <a:srgbClr val="42E6B7"/>
                </a:solidFill>
                <a:latin typeface="Arial"/>
                <a:ea typeface="Arial"/>
                <a:cs typeface="Arial"/>
                <a:sym typeface="Arial"/>
              </a:rPr>
              <a:t>Ở công xưởng</a:t>
            </a:r>
            <a:endParaRPr sz="3334">
              <a:solidFill>
                <a:srgbClr val="42E6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23" indent="-457223" algn="just">
              <a:lnSpc>
                <a:spcPct val="200000"/>
              </a:lnSpc>
              <a:buClr>
                <a:srgbClr val="42E6B7"/>
              </a:buClr>
              <a:buSzPts val="5000"/>
              <a:buFont typeface="Noto Sans Symbols"/>
              <a:buChar char="▪"/>
            </a:pPr>
            <a:r>
              <a:rPr lang="en-US" sz="3334">
                <a:solidFill>
                  <a:srgbClr val="42E6B7"/>
                </a:solidFill>
                <a:latin typeface="Arial"/>
                <a:ea typeface="Arial"/>
                <a:cs typeface="Arial"/>
                <a:sym typeface="Arial"/>
              </a:rPr>
              <a:t>Đang làm giấy</a:t>
            </a:r>
            <a:endParaRPr sz="3334">
              <a:solidFill>
                <a:srgbClr val="42E6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9568" y="1776331"/>
            <a:ext cx="1464013" cy="140761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1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2"/>
          <p:cNvSpPr/>
          <p:nvPr/>
        </p:nvSpPr>
        <p:spPr>
          <a:xfrm>
            <a:off x="-409245" y="4239936"/>
            <a:ext cx="3127857" cy="314187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461" name="Google Shape;461;p22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656727" y="5824108"/>
            <a:ext cx="6190762" cy="30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2"/>
          <p:cNvSpPr/>
          <p:nvPr/>
        </p:nvSpPr>
        <p:spPr>
          <a:xfrm>
            <a:off x="9191391" y="-1461573"/>
            <a:ext cx="4523885" cy="454416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63" name="Google Shape;463;p22"/>
          <p:cNvSpPr/>
          <p:nvPr/>
        </p:nvSpPr>
        <p:spPr>
          <a:xfrm>
            <a:off x="349634" y="179400"/>
            <a:ext cx="1065108" cy="106988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64" name="Google Shape;464;p22"/>
          <p:cNvSpPr txBox="1"/>
          <p:nvPr/>
        </p:nvSpPr>
        <p:spPr>
          <a:xfrm>
            <a:off x="1810131" y="322908"/>
            <a:ext cx="4745599" cy="100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40005"/>
              </a:lnSpc>
            </a:pPr>
            <a:r>
              <a:rPr lang="en-US" sz="4666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Họ là ai?</a:t>
            </a:r>
            <a:endParaRPr sz="4666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2"/>
          <p:cNvGrpSpPr/>
          <p:nvPr/>
        </p:nvGrpSpPr>
        <p:grpSpPr>
          <a:xfrm>
            <a:off x="685800" y="3429000"/>
            <a:ext cx="5257801" cy="2342181"/>
            <a:chOff x="1028700" y="5143500"/>
            <a:chExt cx="7886701" cy="3513271"/>
          </a:xfrm>
        </p:grpSpPr>
        <p:sp>
          <p:nvSpPr>
            <p:cNvPr id="466" name="Google Shape;466;p22"/>
            <p:cNvSpPr/>
            <p:nvPr/>
          </p:nvSpPr>
          <p:spPr>
            <a:xfrm>
              <a:off x="1028700" y="5143500"/>
              <a:ext cx="7886701" cy="3513271"/>
            </a:xfrm>
            <a:custGeom>
              <a:avLst/>
              <a:gdLst/>
              <a:ahLst/>
              <a:cxnLst/>
              <a:rect l="l" t="t" r="r" b="b"/>
              <a:pathLst>
                <a:path w="3361849" h="1281651" extrusionOk="0">
                  <a:moveTo>
                    <a:pt x="3237388" y="1281651"/>
                  </a:moveTo>
                  <a:lnTo>
                    <a:pt x="124460" y="1281651"/>
                  </a:lnTo>
                  <a:cubicBezTo>
                    <a:pt x="55880" y="1281651"/>
                    <a:pt x="0" y="1225771"/>
                    <a:pt x="0" y="115719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7389" y="0"/>
                  </a:lnTo>
                  <a:cubicBezTo>
                    <a:pt x="3305968" y="0"/>
                    <a:pt x="3361849" y="55880"/>
                    <a:pt x="3361849" y="124460"/>
                  </a:cubicBezTo>
                  <a:lnTo>
                    <a:pt x="3361849" y="1157191"/>
                  </a:lnTo>
                  <a:cubicBezTo>
                    <a:pt x="3361849" y="1225771"/>
                    <a:pt x="3305968" y="1281651"/>
                    <a:pt x="3237389" y="1281651"/>
                  </a:cubicBezTo>
                  <a:close/>
                </a:path>
              </a:pathLst>
            </a:custGeom>
            <a:solidFill>
              <a:srgbClr val="FEFEC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467" name="Google Shape;467;p22"/>
            <p:cNvSpPr txBox="1"/>
            <p:nvPr/>
          </p:nvSpPr>
          <p:spPr>
            <a:xfrm>
              <a:off x="2626714" y="5767237"/>
              <a:ext cx="5891937" cy="644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93333"/>
                </a:lnSpc>
              </a:pPr>
              <a:r>
                <a:rPr lang="en-US"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Họ ở đâu?</a:t>
              </a:r>
              <a:endParaRPr sz="3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2"/>
            <p:cNvSpPr txBox="1"/>
            <p:nvPr/>
          </p:nvSpPr>
          <p:spPr>
            <a:xfrm>
              <a:off x="2626714" y="7121562"/>
              <a:ext cx="5891937" cy="644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93333"/>
                </a:lnSpc>
              </a:pPr>
              <a:r>
                <a:rPr lang="en-US"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Họ đang làm gì?</a:t>
              </a:r>
              <a:endParaRPr sz="3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9" name="Google Shape;469;p22"/>
          <p:cNvSpPr/>
          <p:nvPr/>
        </p:nvSpPr>
        <p:spPr>
          <a:xfrm>
            <a:off x="11728273" y="6403372"/>
            <a:ext cx="674085" cy="677106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70" name="Google Shape;470;p22"/>
          <p:cNvSpPr/>
          <p:nvPr/>
        </p:nvSpPr>
        <p:spPr>
          <a:xfrm>
            <a:off x="6512700" y="1651000"/>
            <a:ext cx="421161" cy="42304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471" name="Google Shape;471;p22"/>
          <p:cNvPicPr preferRelativeResize="0"/>
          <p:nvPr/>
        </p:nvPicPr>
        <p:blipFill rotWithShape="1">
          <a:blip r:embed="rId4">
            <a:alphaModFix/>
          </a:blip>
          <a:srcRect l="2900" t="1973" r="2314" b="2553"/>
          <a:stretch/>
        </p:blipFill>
        <p:spPr>
          <a:xfrm>
            <a:off x="7136781" y="897530"/>
            <a:ext cx="4135931" cy="5505842"/>
          </a:xfrm>
          <a:prstGeom prst="roundRect">
            <a:avLst>
              <a:gd name="adj" fmla="val 10442"/>
            </a:avLst>
          </a:prstGeom>
          <a:noFill/>
          <a:ln>
            <a:noFill/>
          </a:ln>
        </p:spPr>
      </p:pic>
      <p:sp>
        <p:nvSpPr>
          <p:cNvPr id="472" name="Google Shape;472;p22"/>
          <p:cNvSpPr/>
          <p:nvPr/>
        </p:nvSpPr>
        <p:spPr>
          <a:xfrm>
            <a:off x="7110069" y="810508"/>
            <a:ext cx="4162643" cy="5593958"/>
          </a:xfrm>
          <a:custGeom>
            <a:avLst/>
            <a:gdLst/>
            <a:ahLst/>
            <a:cxnLst/>
            <a:rect l="l" t="t" r="r" b="b"/>
            <a:pathLst>
              <a:path w="3663950" h="4923790" extrusionOk="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FFD230"/>
          </a:solidFill>
          <a:ln w="9525" cap="flat" cmpd="sng">
            <a:solidFill>
              <a:srgbClr val="FFD2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73" name="Google Shape;473;p22"/>
          <p:cNvSpPr txBox="1"/>
          <p:nvPr/>
        </p:nvSpPr>
        <p:spPr>
          <a:xfrm>
            <a:off x="547108" y="1129307"/>
            <a:ext cx="5688422" cy="307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23" indent="-457223" algn="just">
              <a:lnSpc>
                <a:spcPct val="200000"/>
              </a:lnSpc>
              <a:buClr>
                <a:srgbClr val="42E6B7"/>
              </a:buClr>
              <a:buSzPts val="5000"/>
              <a:buFont typeface="Noto Sans Symbols"/>
              <a:buChar char="▪"/>
            </a:pPr>
            <a:r>
              <a:rPr lang="en-US" sz="3334">
                <a:solidFill>
                  <a:srgbClr val="42E6B7"/>
                </a:solidFill>
                <a:latin typeface="Arial"/>
                <a:ea typeface="Arial"/>
                <a:cs typeface="Arial"/>
                <a:sym typeface="Arial"/>
              </a:rPr>
              <a:t>Công nhân nông nghiệp</a:t>
            </a:r>
            <a:endParaRPr sz="3334">
              <a:solidFill>
                <a:srgbClr val="42E6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23" indent="-457223" algn="just">
              <a:lnSpc>
                <a:spcPct val="200000"/>
              </a:lnSpc>
              <a:buClr>
                <a:srgbClr val="42E6B7"/>
              </a:buClr>
              <a:buSzPts val="5000"/>
              <a:buFont typeface="Noto Sans Symbols"/>
              <a:buChar char="▪"/>
            </a:pPr>
            <a:r>
              <a:rPr lang="en-US" sz="3334">
                <a:solidFill>
                  <a:srgbClr val="42E6B7"/>
                </a:solidFill>
                <a:latin typeface="Arial"/>
                <a:ea typeface="Arial"/>
                <a:cs typeface="Arial"/>
                <a:sym typeface="Arial"/>
              </a:rPr>
              <a:t>Ở trang trại</a:t>
            </a:r>
            <a:endParaRPr sz="3334">
              <a:solidFill>
                <a:srgbClr val="42E6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23" indent="-457223" algn="just">
              <a:lnSpc>
                <a:spcPct val="200000"/>
              </a:lnSpc>
              <a:buClr>
                <a:srgbClr val="42E6B7"/>
              </a:buClr>
              <a:buSzPts val="5000"/>
              <a:buFont typeface="Noto Sans Symbols"/>
              <a:buChar char="▪"/>
            </a:pPr>
            <a:r>
              <a:rPr lang="en-US" sz="3334">
                <a:solidFill>
                  <a:srgbClr val="42E6B7"/>
                </a:solidFill>
                <a:latin typeface="Arial"/>
                <a:ea typeface="Arial"/>
                <a:cs typeface="Arial"/>
                <a:sym typeface="Arial"/>
              </a:rPr>
              <a:t>Đang lao động</a:t>
            </a:r>
            <a:endParaRPr sz="3334">
              <a:solidFill>
                <a:srgbClr val="42E6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9738" y="1584159"/>
            <a:ext cx="1464013" cy="140761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3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/>
          <p:nvPr/>
        </p:nvSpPr>
        <p:spPr>
          <a:xfrm>
            <a:off x="10593700" y="169919"/>
            <a:ext cx="1250489" cy="125609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181" name="Google Shape;181;p5"/>
          <p:cNvSpPr/>
          <p:nvPr/>
        </p:nvSpPr>
        <p:spPr>
          <a:xfrm>
            <a:off x="-1016000" y="1377863"/>
            <a:ext cx="6383281" cy="6411892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183" name="Google Shape;183;p5"/>
          <p:cNvCxnSpPr/>
          <p:nvPr/>
        </p:nvCxnSpPr>
        <p:spPr>
          <a:xfrm>
            <a:off x="6908800" y="6174317"/>
            <a:ext cx="2164080" cy="0"/>
          </a:xfrm>
          <a:prstGeom prst="straightConnector1">
            <a:avLst/>
          </a:prstGeom>
          <a:noFill/>
          <a:ln w="66675" cap="flat" cmpd="sng">
            <a:solidFill>
              <a:srgbClr val="FD6D6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4" name="Google Shape;184;p5"/>
          <p:cNvSpPr txBox="1"/>
          <p:nvPr/>
        </p:nvSpPr>
        <p:spPr>
          <a:xfrm>
            <a:off x="6807200" y="2359406"/>
            <a:ext cx="4715646" cy="283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67">
                <a:solidFill>
                  <a:srgbClr val="FD5649"/>
                </a:solidFill>
                <a:latin typeface="Arial"/>
                <a:ea typeface="Arial"/>
                <a:cs typeface="Arial"/>
                <a:sym typeface="Arial"/>
              </a:rPr>
              <a:t>SỰ HÌNH THÀNH QUAN HỆ SẢN XUẤT TƯ BẢN CHỦ NGHĨA Ở TÂY ÂU TRUNG ĐẠI </a:t>
            </a:r>
            <a:endParaRPr sz="3067">
              <a:solidFill>
                <a:srgbClr val="FD56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6807200" y="1033424"/>
            <a:ext cx="4309246" cy="35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7475"/>
              </a:lnSpc>
            </a:pPr>
            <a:r>
              <a:rPr lang="en-US" sz="2667">
                <a:solidFill>
                  <a:srgbClr val="FD5649"/>
                </a:solidFill>
                <a:latin typeface="Arial"/>
                <a:ea typeface="Arial"/>
                <a:cs typeface="Arial"/>
                <a:sym typeface="Arial"/>
              </a:rPr>
              <a:t>BÀI 3</a:t>
            </a:r>
            <a:endParaRPr sz="2667">
              <a:solidFill>
                <a:srgbClr val="FD56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5"/>
          <p:cNvPicPr preferRelativeResize="0"/>
          <p:nvPr/>
        </p:nvPicPr>
        <p:blipFill rotWithShape="1">
          <a:blip r:embed="rId3">
            <a:alphaModFix/>
          </a:blip>
          <a:srcRect b="13425"/>
          <a:stretch/>
        </p:blipFill>
        <p:spPr>
          <a:xfrm>
            <a:off x="508000" y="330200"/>
            <a:ext cx="2911453" cy="24892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D23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4">
            <a:alphaModFix/>
          </a:blip>
          <a:srcRect l="76354" t="45833" r="1390" b="29167"/>
          <a:stretch/>
        </p:blipFill>
        <p:spPr>
          <a:xfrm>
            <a:off x="798889" y="4235383"/>
            <a:ext cx="2330213" cy="173361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D23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5">
            <a:alphaModFix/>
          </a:blip>
          <a:srcRect t="1166" b="12811"/>
          <a:stretch/>
        </p:blipFill>
        <p:spPr>
          <a:xfrm>
            <a:off x="3759200" y="2578701"/>
            <a:ext cx="2485981" cy="241944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D23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2750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23"/>
          <p:cNvGrpSpPr/>
          <p:nvPr/>
        </p:nvGrpSpPr>
        <p:grpSpPr>
          <a:xfrm>
            <a:off x="685800" y="2109460"/>
            <a:ext cx="4963690" cy="1381640"/>
            <a:chOff x="1028700" y="3164190"/>
            <a:chExt cx="7445535" cy="207246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1028700" y="3164190"/>
              <a:ext cx="7445535" cy="2072460"/>
              <a:chOff x="0" y="0"/>
              <a:chExt cx="9927380" cy="1578951"/>
            </a:xfrm>
          </p:grpSpPr>
          <p:sp>
            <p:nvSpPr>
              <p:cNvPr id="481" name="Google Shape;481;p23"/>
              <p:cNvSpPr/>
              <p:nvPr/>
            </p:nvSpPr>
            <p:spPr>
              <a:xfrm rot="5400000">
                <a:off x="3240816" y="-3240816"/>
                <a:ext cx="1578100" cy="8059733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2018911" extrusionOk="0">
                    <a:moveTo>
                      <a:pt x="784860" y="11951601"/>
                    </a:moveTo>
                    <a:cubicBezTo>
                      <a:pt x="905510" y="11992242"/>
                      <a:pt x="1042670" y="12018911"/>
                      <a:pt x="1177290" y="12018911"/>
                    </a:cubicBezTo>
                    <a:cubicBezTo>
                      <a:pt x="1311910" y="12018911"/>
                      <a:pt x="1441450" y="11996051"/>
                      <a:pt x="1560830" y="11955411"/>
                    </a:cubicBezTo>
                    <a:cubicBezTo>
                      <a:pt x="1563370" y="11954142"/>
                      <a:pt x="1565910" y="11954142"/>
                      <a:pt x="1568450" y="11952871"/>
                    </a:cubicBezTo>
                    <a:cubicBezTo>
                      <a:pt x="2016760" y="11790311"/>
                      <a:pt x="2346960" y="11361051"/>
                      <a:pt x="2353310" y="108312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822939"/>
                    </a:lnTo>
                    <a:cubicBezTo>
                      <a:pt x="6350" y="11363591"/>
                      <a:pt x="331470" y="11792851"/>
                      <a:pt x="784860" y="11951601"/>
                    </a:cubicBezTo>
                    <a:close/>
                  </a:path>
                </a:pathLst>
              </a:custGeom>
              <a:solidFill>
                <a:srgbClr val="FD6D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 rot="-5400000">
                <a:off x="7270683" y="-1077745"/>
                <a:ext cx="1578100" cy="3735293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5570180" extrusionOk="0">
                    <a:moveTo>
                      <a:pt x="784860" y="5502870"/>
                    </a:moveTo>
                    <a:cubicBezTo>
                      <a:pt x="905510" y="5543510"/>
                      <a:pt x="1042670" y="5570180"/>
                      <a:pt x="1177290" y="5570180"/>
                    </a:cubicBezTo>
                    <a:cubicBezTo>
                      <a:pt x="1311910" y="5570180"/>
                      <a:pt x="1441450" y="5547320"/>
                      <a:pt x="1560830" y="5506680"/>
                    </a:cubicBezTo>
                    <a:cubicBezTo>
                      <a:pt x="1563370" y="5505410"/>
                      <a:pt x="1565910" y="5505410"/>
                      <a:pt x="1568450" y="5504140"/>
                    </a:cubicBezTo>
                    <a:cubicBezTo>
                      <a:pt x="2016760" y="5341580"/>
                      <a:pt x="2346960" y="4912320"/>
                      <a:pt x="2353310" y="440235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399010"/>
                    </a:lnTo>
                    <a:cubicBezTo>
                      <a:pt x="6350" y="4914860"/>
                      <a:pt x="331470" y="5344120"/>
                      <a:pt x="784860" y="5502870"/>
                    </a:cubicBezTo>
                    <a:close/>
                  </a:path>
                </a:pathLst>
              </a:custGeom>
              <a:solidFill>
                <a:srgbClr val="FD6D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</p:grpSp>
        <p:sp>
          <p:nvSpPr>
            <p:cNvPr id="483" name="Google Shape;483;p23"/>
            <p:cNvSpPr txBox="1"/>
            <p:nvPr/>
          </p:nvSpPr>
          <p:spPr>
            <a:xfrm>
              <a:off x="1728749" y="3419993"/>
              <a:ext cx="5969288" cy="1615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333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Viết đoạn văn ngắn về tình cảnh người nông dân. </a:t>
              </a:r>
              <a:endParaRPr sz="1200"/>
            </a:p>
          </p:txBody>
        </p:sp>
      </p:grpSp>
      <p:sp>
        <p:nvSpPr>
          <p:cNvPr id="484" name="Google Shape;484;p23"/>
          <p:cNvSpPr/>
          <p:nvPr/>
        </p:nvSpPr>
        <p:spPr>
          <a:xfrm>
            <a:off x="-1792703" y="5065297"/>
            <a:ext cx="3585406" cy="358540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grpSp>
        <p:nvGrpSpPr>
          <p:cNvPr id="485" name="Google Shape;485;p23"/>
          <p:cNvGrpSpPr/>
          <p:nvPr/>
        </p:nvGrpSpPr>
        <p:grpSpPr>
          <a:xfrm>
            <a:off x="685800" y="3835401"/>
            <a:ext cx="4963690" cy="2141007"/>
            <a:chOff x="1028700" y="5753100"/>
            <a:chExt cx="7445535" cy="3211511"/>
          </a:xfrm>
        </p:grpSpPr>
        <p:grpSp>
          <p:nvGrpSpPr>
            <p:cNvPr id="486" name="Google Shape;486;p23"/>
            <p:cNvGrpSpPr/>
            <p:nvPr/>
          </p:nvGrpSpPr>
          <p:grpSpPr>
            <a:xfrm>
              <a:off x="1028700" y="5753100"/>
              <a:ext cx="7445535" cy="3211511"/>
              <a:chOff x="0" y="0"/>
              <a:chExt cx="9927380" cy="1578951"/>
            </a:xfrm>
          </p:grpSpPr>
          <p:sp>
            <p:nvSpPr>
              <p:cNvPr id="487" name="Google Shape;487;p23"/>
              <p:cNvSpPr/>
              <p:nvPr/>
            </p:nvSpPr>
            <p:spPr>
              <a:xfrm rot="5400000">
                <a:off x="3240816" y="-3240816"/>
                <a:ext cx="1578100" cy="8059733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2018911" extrusionOk="0">
                    <a:moveTo>
                      <a:pt x="784860" y="11951601"/>
                    </a:moveTo>
                    <a:cubicBezTo>
                      <a:pt x="905510" y="11992242"/>
                      <a:pt x="1042670" y="12018911"/>
                      <a:pt x="1177290" y="12018911"/>
                    </a:cubicBezTo>
                    <a:cubicBezTo>
                      <a:pt x="1311910" y="12018911"/>
                      <a:pt x="1441450" y="11996051"/>
                      <a:pt x="1560830" y="11955411"/>
                    </a:cubicBezTo>
                    <a:cubicBezTo>
                      <a:pt x="1563370" y="11954142"/>
                      <a:pt x="1565910" y="11954142"/>
                      <a:pt x="1568450" y="11952871"/>
                    </a:cubicBezTo>
                    <a:cubicBezTo>
                      <a:pt x="2016760" y="11790311"/>
                      <a:pt x="2346960" y="11361051"/>
                      <a:pt x="2353310" y="108312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0822939"/>
                    </a:lnTo>
                    <a:cubicBezTo>
                      <a:pt x="6350" y="11363591"/>
                      <a:pt x="331470" y="11792851"/>
                      <a:pt x="784860" y="11951601"/>
                    </a:cubicBezTo>
                    <a:close/>
                  </a:path>
                </a:pathLst>
              </a:custGeom>
              <a:solidFill>
                <a:srgbClr val="FD6D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488" name="Google Shape;488;p23"/>
              <p:cNvSpPr/>
              <p:nvPr/>
            </p:nvSpPr>
            <p:spPr>
              <a:xfrm rot="-5400000">
                <a:off x="7270683" y="-1077745"/>
                <a:ext cx="1578100" cy="3735293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5570180" extrusionOk="0">
                    <a:moveTo>
                      <a:pt x="784860" y="5502870"/>
                    </a:moveTo>
                    <a:cubicBezTo>
                      <a:pt x="905510" y="5543510"/>
                      <a:pt x="1042670" y="5570180"/>
                      <a:pt x="1177290" y="5570180"/>
                    </a:cubicBezTo>
                    <a:cubicBezTo>
                      <a:pt x="1311910" y="5570180"/>
                      <a:pt x="1441450" y="5547320"/>
                      <a:pt x="1560830" y="5506680"/>
                    </a:cubicBezTo>
                    <a:cubicBezTo>
                      <a:pt x="1563370" y="5505410"/>
                      <a:pt x="1565910" y="5505410"/>
                      <a:pt x="1568450" y="5504140"/>
                    </a:cubicBezTo>
                    <a:cubicBezTo>
                      <a:pt x="2016760" y="5341580"/>
                      <a:pt x="2346960" y="4912320"/>
                      <a:pt x="2353310" y="440235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399010"/>
                    </a:lnTo>
                    <a:cubicBezTo>
                      <a:pt x="6350" y="4914860"/>
                      <a:pt x="331470" y="5344120"/>
                      <a:pt x="784860" y="5502870"/>
                    </a:cubicBezTo>
                    <a:close/>
                  </a:path>
                </a:pathLst>
              </a:custGeom>
              <a:solidFill>
                <a:srgbClr val="FD6D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</p:grpSp>
        <p:sp>
          <p:nvSpPr>
            <p:cNvPr id="489" name="Google Shape;489;p23"/>
            <p:cNvSpPr txBox="1"/>
            <p:nvPr/>
          </p:nvSpPr>
          <p:spPr>
            <a:xfrm>
              <a:off x="1674101" y="6220986"/>
              <a:ext cx="6023936" cy="2355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2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Gợi ý: Họ là ai? Họ đang làm gì? Bữa ăn của họ gồm bao nhiêu món? ….</a:t>
              </a:r>
              <a:endParaRPr sz="22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0" name="Google Shape;490;p23"/>
          <p:cNvSpPr txBox="1"/>
          <p:nvPr/>
        </p:nvSpPr>
        <p:spPr>
          <a:xfrm>
            <a:off x="1116068" y="802230"/>
            <a:ext cx="4913349" cy="86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4987"/>
              </a:lnSpc>
            </a:pPr>
            <a:r>
              <a:rPr lang="en-US" sz="5334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5334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6289073" y="881592"/>
            <a:ext cx="5024055" cy="5094817"/>
          </a:xfrm>
          <a:custGeom>
            <a:avLst/>
            <a:gdLst/>
            <a:ahLst/>
            <a:cxnLst/>
            <a:rect l="l" t="t" r="r" b="b"/>
            <a:pathLst>
              <a:path w="2960483" h="3002180" extrusionOk="0">
                <a:moveTo>
                  <a:pt x="0" y="0"/>
                </a:moveTo>
                <a:lnTo>
                  <a:pt x="2960483" y="0"/>
                </a:lnTo>
                <a:lnTo>
                  <a:pt x="2960483" y="3002180"/>
                </a:lnTo>
                <a:lnTo>
                  <a:pt x="0" y="3002180"/>
                </a:lnTo>
                <a:close/>
              </a:path>
            </a:pathLst>
          </a:custGeom>
          <a:solidFill>
            <a:srgbClr val="FFD230"/>
          </a:solidFill>
          <a:ln>
            <a:noFill/>
          </a:ln>
        </p:spPr>
      </p:sp>
      <p:sp>
        <p:nvSpPr>
          <p:cNvPr id="492" name="Google Shape;492;p23"/>
          <p:cNvSpPr/>
          <p:nvPr/>
        </p:nvSpPr>
        <p:spPr>
          <a:xfrm>
            <a:off x="11284201" y="-1288253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493" name="Google Shape;493;p23"/>
          <p:cNvSpPr/>
          <p:nvPr/>
        </p:nvSpPr>
        <p:spPr>
          <a:xfrm>
            <a:off x="9550418" y="6198659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494" name="Google Shape;49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6688" y="1136792"/>
            <a:ext cx="4610765" cy="4583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2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4"/>
          <p:cNvSpPr txBox="1"/>
          <p:nvPr/>
        </p:nvSpPr>
        <p:spPr>
          <a:xfrm>
            <a:off x="6096000" y="2565400"/>
            <a:ext cx="5791200" cy="387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79985"/>
              </a:lnSpc>
            </a:pPr>
            <a:r>
              <a:rPr lang="en-US" sz="4667">
                <a:solidFill>
                  <a:srgbClr val="1BCB99"/>
                </a:solidFill>
                <a:latin typeface="Arial"/>
                <a:ea typeface="Arial"/>
                <a:cs typeface="Arial"/>
                <a:sym typeface="Arial"/>
              </a:rPr>
              <a:t>TIẾT HỌC KẾT THÚC</a:t>
            </a:r>
            <a:endParaRPr sz="1200"/>
          </a:p>
          <a:p>
            <a:pPr>
              <a:lnSpc>
                <a:spcPct val="179985"/>
              </a:lnSpc>
            </a:pPr>
            <a:r>
              <a:rPr lang="en-US" sz="4667">
                <a:solidFill>
                  <a:srgbClr val="1BCB99"/>
                </a:solidFill>
                <a:latin typeface="Arial"/>
                <a:ea typeface="Arial"/>
                <a:cs typeface="Arial"/>
                <a:sym typeface="Arial"/>
              </a:rPr>
              <a:t>CHÀO CÁC EM</a:t>
            </a:r>
            <a:endParaRPr sz="4667">
              <a:solidFill>
                <a:srgbClr val="1BCB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24"/>
          <p:cNvPicPr preferRelativeResize="0"/>
          <p:nvPr/>
        </p:nvPicPr>
        <p:blipFill rotWithShape="1">
          <a:blip r:embed="rId3">
            <a:alphaModFix amt="68000"/>
          </a:blip>
          <a:srcRect/>
          <a:stretch/>
        </p:blipFill>
        <p:spPr>
          <a:xfrm>
            <a:off x="1317065" y="5519470"/>
            <a:ext cx="3747556" cy="829147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4"/>
          <p:cNvSpPr/>
          <p:nvPr/>
        </p:nvSpPr>
        <p:spPr>
          <a:xfrm>
            <a:off x="685801" y="923957"/>
            <a:ext cx="5010087" cy="5010087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02" name="Google Shape;502;p24"/>
          <p:cNvSpPr/>
          <p:nvPr/>
        </p:nvSpPr>
        <p:spPr>
          <a:xfrm>
            <a:off x="9997544" y="4655124"/>
            <a:ext cx="3756975" cy="377381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03" name="Google Shape;503;p24"/>
          <p:cNvSpPr/>
          <p:nvPr/>
        </p:nvSpPr>
        <p:spPr>
          <a:xfrm>
            <a:off x="-2037672" y="-2013800"/>
            <a:ext cx="3756975" cy="377381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04" name="Google Shape;504;p24"/>
          <p:cNvSpPr/>
          <p:nvPr/>
        </p:nvSpPr>
        <p:spPr>
          <a:xfrm>
            <a:off x="6096808" y="1685972"/>
            <a:ext cx="360194" cy="36180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42E6B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05" name="Google Shape;505;p24"/>
          <p:cNvSpPr/>
          <p:nvPr/>
        </p:nvSpPr>
        <p:spPr>
          <a:xfrm>
            <a:off x="6676333" y="1685972"/>
            <a:ext cx="360194" cy="36180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42E6B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506" name="Google Shape;506;p24"/>
          <p:cNvSpPr/>
          <p:nvPr/>
        </p:nvSpPr>
        <p:spPr>
          <a:xfrm>
            <a:off x="7304810" y="1685972"/>
            <a:ext cx="360194" cy="361809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42E6B7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507" name="Google Shape;507;p24"/>
          <p:cNvPicPr preferRelativeResize="0"/>
          <p:nvPr/>
        </p:nvPicPr>
        <p:blipFill rotWithShape="1">
          <a:blip r:embed="rId4">
            <a:alphaModFix/>
          </a:blip>
          <a:srcRect l="7833" t="41666" r="44142" b="18750"/>
          <a:stretch/>
        </p:blipFill>
        <p:spPr>
          <a:xfrm>
            <a:off x="1202842" y="1415795"/>
            <a:ext cx="3976005" cy="4001208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26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/>
          <p:nvPr/>
        </p:nvSpPr>
        <p:spPr>
          <a:xfrm>
            <a:off x="2535853" y="378803"/>
            <a:ext cx="7120294" cy="14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99985"/>
              </a:lnSpc>
            </a:pPr>
            <a:r>
              <a:rPr lang="en-US" sz="4667">
                <a:solidFill>
                  <a:srgbClr val="FD5649"/>
                </a:solidFill>
                <a:latin typeface="Arial"/>
                <a:ea typeface="Arial"/>
                <a:cs typeface="Arial"/>
                <a:sym typeface="Arial"/>
              </a:rPr>
              <a:t>NỘI DUNG BÀI HỌC </a:t>
            </a:r>
            <a:endParaRPr sz="4667">
              <a:solidFill>
                <a:srgbClr val="FD56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p6"/>
          <p:cNvGrpSpPr/>
          <p:nvPr/>
        </p:nvGrpSpPr>
        <p:grpSpPr>
          <a:xfrm>
            <a:off x="685800" y="2265760"/>
            <a:ext cx="10820400" cy="2534841"/>
            <a:chOff x="0" y="-38100"/>
            <a:chExt cx="4274726" cy="1001419"/>
          </a:xfrm>
        </p:grpSpPr>
        <p:sp>
          <p:nvSpPr>
            <p:cNvPr id="195" name="Google Shape;195;p6"/>
            <p:cNvSpPr/>
            <p:nvPr/>
          </p:nvSpPr>
          <p:spPr>
            <a:xfrm>
              <a:off x="0" y="0"/>
              <a:ext cx="4274726" cy="963319"/>
            </a:xfrm>
            <a:custGeom>
              <a:avLst/>
              <a:gdLst/>
              <a:ahLst/>
              <a:cxnLst/>
              <a:rect l="l" t="t" r="r" b="b"/>
              <a:pathLst>
                <a:path w="4274726" h="839033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839033"/>
                  </a:lnTo>
                  <a:lnTo>
                    <a:pt x="0" y="839033"/>
                  </a:lnTo>
                  <a:close/>
                </a:path>
              </a:pathLst>
            </a:custGeom>
            <a:solidFill>
              <a:srgbClr val="FD6D61"/>
            </a:solidFill>
            <a:ln>
              <a:noFill/>
            </a:ln>
          </p:spPr>
        </p:sp>
        <p:sp>
          <p:nvSpPr>
            <p:cNvPr id="196" name="Google Shape;196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6"/>
          <p:cNvSpPr txBox="1"/>
          <p:nvPr/>
        </p:nvSpPr>
        <p:spPr>
          <a:xfrm>
            <a:off x="685800" y="2578075"/>
            <a:ext cx="5321301" cy="5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266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/>
          </a:p>
        </p:txBody>
      </p:sp>
      <p:sp>
        <p:nvSpPr>
          <p:cNvPr id="198" name="Google Shape;198;p6"/>
          <p:cNvSpPr txBox="1"/>
          <p:nvPr/>
        </p:nvSpPr>
        <p:spPr>
          <a:xfrm>
            <a:off x="1321015" y="3397738"/>
            <a:ext cx="4063785" cy="1013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>
              <a:lnSpc>
                <a:spcPct val="130006"/>
              </a:lnSpc>
            </a:pPr>
            <a:r>
              <a:rPr lang="en-US" sz="25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Những biến đổi trong xã hội Tây Âu</a:t>
            </a:r>
            <a:endParaRPr sz="25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9" name="Google Shape;199;p6"/>
          <p:cNvCxnSpPr/>
          <p:nvPr/>
        </p:nvCxnSpPr>
        <p:spPr>
          <a:xfrm rot="5400000">
            <a:off x="4859999" y="3582325"/>
            <a:ext cx="2472000" cy="0"/>
          </a:xfrm>
          <a:prstGeom prst="straightConnector1">
            <a:avLst/>
          </a:prstGeom>
          <a:noFill/>
          <a:ln w="476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0" name="Google Shape;200;p6"/>
          <p:cNvSpPr/>
          <p:nvPr/>
        </p:nvSpPr>
        <p:spPr>
          <a:xfrm>
            <a:off x="-1792703" y="5065297"/>
            <a:ext cx="3585406" cy="358540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01" name="Google Shape;201;p6"/>
          <p:cNvSpPr/>
          <p:nvPr/>
        </p:nvSpPr>
        <p:spPr>
          <a:xfrm>
            <a:off x="11284201" y="-1288253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02" name="Google Shape;202;p6"/>
          <p:cNvSpPr/>
          <p:nvPr/>
        </p:nvSpPr>
        <p:spPr>
          <a:xfrm>
            <a:off x="9550418" y="6198659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03" name="Google Shape;203;p6"/>
          <p:cNvSpPr txBox="1"/>
          <p:nvPr/>
        </p:nvSpPr>
        <p:spPr>
          <a:xfrm>
            <a:off x="6140450" y="2578075"/>
            <a:ext cx="5321301" cy="5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0"/>
              </a:lnSpc>
            </a:pPr>
            <a:r>
              <a:rPr lang="en-US" sz="266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/>
          </a:p>
        </p:txBody>
      </p:sp>
      <p:sp>
        <p:nvSpPr>
          <p:cNvPr id="204" name="Google Shape;204;p6"/>
          <p:cNvSpPr txBox="1"/>
          <p:nvPr/>
        </p:nvSpPr>
        <p:spPr>
          <a:xfrm>
            <a:off x="6451601" y="3397739"/>
            <a:ext cx="4832600" cy="1013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>
              <a:lnSpc>
                <a:spcPct val="130006"/>
              </a:lnSpc>
            </a:pPr>
            <a:r>
              <a:rPr lang="en-US" sz="25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Sự nảy sinh quan hệ sản xuất tư bản chủ nghĩa ở Tây Âu</a:t>
            </a:r>
            <a:endParaRPr sz="25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7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/>
          <p:nvPr/>
        </p:nvSpPr>
        <p:spPr>
          <a:xfrm>
            <a:off x="6906136" y="1171171"/>
            <a:ext cx="3888166" cy="3905593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D6D6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10" name="Google Shape;210;p7"/>
          <p:cNvSpPr/>
          <p:nvPr/>
        </p:nvSpPr>
        <p:spPr>
          <a:xfrm>
            <a:off x="8619854" y="685800"/>
            <a:ext cx="2835757" cy="2848468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11" name="Google Shape;211;p7"/>
          <p:cNvSpPr/>
          <p:nvPr/>
        </p:nvSpPr>
        <p:spPr>
          <a:xfrm>
            <a:off x="5689560" y="2266607"/>
            <a:ext cx="3888166" cy="3905593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12" name="Google Shape;212;p7"/>
          <p:cNvSpPr/>
          <p:nvPr/>
        </p:nvSpPr>
        <p:spPr>
          <a:xfrm>
            <a:off x="9868184" y="4534184"/>
            <a:ext cx="4647632" cy="4647632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13" name="Google Shape;213;p7"/>
          <p:cNvSpPr/>
          <p:nvPr/>
        </p:nvSpPr>
        <p:spPr>
          <a:xfrm>
            <a:off x="10332628" y="4998628"/>
            <a:ext cx="3718744" cy="3718744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cxnSp>
        <p:nvCxnSpPr>
          <p:cNvPr id="214" name="Google Shape;214;p7"/>
          <p:cNvCxnSpPr/>
          <p:nvPr/>
        </p:nvCxnSpPr>
        <p:spPr>
          <a:xfrm>
            <a:off x="676343" y="4639465"/>
            <a:ext cx="2164080" cy="0"/>
          </a:xfrm>
          <a:prstGeom prst="straightConnector1">
            <a:avLst/>
          </a:prstGeom>
          <a:noFill/>
          <a:ln w="666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p7"/>
          <p:cNvSpPr txBox="1"/>
          <p:nvPr/>
        </p:nvSpPr>
        <p:spPr>
          <a:xfrm>
            <a:off x="685801" y="1714336"/>
            <a:ext cx="5257800" cy="114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7261"/>
              </a:lnSpc>
            </a:pPr>
            <a:r>
              <a:rPr lang="en-US" sz="5867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SIÊU TRÍ NHỚ</a:t>
            </a:r>
            <a:endParaRPr sz="5867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/>
          <p:cNvSpPr txBox="1"/>
          <p:nvPr/>
        </p:nvSpPr>
        <p:spPr>
          <a:xfrm>
            <a:off x="685800" y="3250296"/>
            <a:ext cx="43092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Đọc nhanh nội dung SGK/17, 18</a:t>
            </a:r>
            <a:endParaRPr sz="1200"/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Nối cột A với B cho phù hợp</a:t>
            </a:r>
            <a:endParaRPr sz="20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 l="6976" t="11995" r="6975"/>
          <a:stretch/>
        </p:blipFill>
        <p:spPr>
          <a:xfrm>
            <a:off x="6106843" y="2709740"/>
            <a:ext cx="3168200" cy="3168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8" name="Google Shape;218;p7"/>
          <p:cNvPicPr preferRelativeResize="0"/>
          <p:nvPr/>
        </p:nvPicPr>
        <p:blipFill rotWithShape="1">
          <a:blip r:embed="rId4">
            <a:alphaModFix/>
          </a:blip>
          <a:srcRect l="54991" t="55764" r="32011" b="5248"/>
          <a:stretch/>
        </p:blipFill>
        <p:spPr>
          <a:xfrm>
            <a:off x="8846501" y="910034"/>
            <a:ext cx="2400000" cy="2400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8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 txBox="1"/>
          <p:nvPr/>
        </p:nvSpPr>
        <p:spPr>
          <a:xfrm>
            <a:off x="736141" y="2647553"/>
            <a:ext cx="486300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77755"/>
              </a:lnSpc>
            </a:pPr>
            <a:r>
              <a:rPr lang="en-US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the best marketing company</a:t>
            </a:r>
            <a:endParaRPr sz="1200"/>
          </a:p>
        </p:txBody>
      </p:sp>
      <p:sp>
        <p:nvSpPr>
          <p:cNvPr id="224" name="Google Shape;224;p8"/>
          <p:cNvSpPr/>
          <p:nvPr/>
        </p:nvSpPr>
        <p:spPr>
          <a:xfrm>
            <a:off x="-1792703" y="4548696"/>
            <a:ext cx="3585406" cy="3585406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FD23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25" name="Google Shape;225;p8"/>
          <p:cNvSpPr txBox="1"/>
          <p:nvPr/>
        </p:nvSpPr>
        <p:spPr>
          <a:xfrm>
            <a:off x="736141" y="4632906"/>
            <a:ext cx="4863009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77755"/>
              </a:lnSpc>
            </a:pPr>
            <a:r>
              <a:rPr lang="en-US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the best marketing company</a:t>
            </a:r>
            <a:endParaRPr sz="1200"/>
          </a:p>
        </p:txBody>
      </p:sp>
      <p:sp>
        <p:nvSpPr>
          <p:cNvPr id="226" name="Google Shape;226;p8"/>
          <p:cNvSpPr/>
          <p:nvPr/>
        </p:nvSpPr>
        <p:spPr>
          <a:xfrm>
            <a:off x="11284201" y="-1288253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27" name="Google Shape;227;p8"/>
          <p:cNvSpPr/>
          <p:nvPr/>
        </p:nvSpPr>
        <p:spPr>
          <a:xfrm>
            <a:off x="9550418" y="6198659"/>
            <a:ext cx="2169845" cy="2169845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3E8BE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sp>
        <p:nvSpPr>
          <p:cNvPr id="228" name="Google Shape;228;p8"/>
          <p:cNvSpPr/>
          <p:nvPr/>
        </p:nvSpPr>
        <p:spPr>
          <a:xfrm>
            <a:off x="715749" y="533401"/>
            <a:ext cx="4059451" cy="4942685"/>
          </a:xfrm>
          <a:prstGeom prst="rect">
            <a:avLst/>
          </a:prstGeom>
          <a:solidFill>
            <a:srgbClr val="FD6D6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7467600" y="1500521"/>
            <a:ext cx="3744527" cy="4503160"/>
          </a:xfrm>
          <a:prstGeom prst="rect">
            <a:avLst/>
          </a:prstGeom>
          <a:solidFill>
            <a:srgbClr val="FFD230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1130011" y="1917929"/>
            <a:ext cx="30937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6"/>
              </a:lnSpc>
              <a:buClr>
                <a:schemeClr val="lt1"/>
              </a:buClr>
              <a:buSzPts val="4500"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Thương nhân 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8"/>
          <p:cNvSpPr txBox="1"/>
          <p:nvPr/>
        </p:nvSpPr>
        <p:spPr>
          <a:xfrm>
            <a:off x="1130011" y="3268189"/>
            <a:ext cx="30937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6"/>
              </a:lnSpc>
              <a:buClr>
                <a:schemeClr val="lt1"/>
              </a:buClr>
              <a:buSzPts val="4500"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Cảng biển 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 txBox="1"/>
          <p:nvPr/>
        </p:nvSpPr>
        <p:spPr>
          <a:xfrm>
            <a:off x="1030950" y="4504938"/>
            <a:ext cx="30937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6"/>
              </a:lnSpc>
              <a:buClr>
                <a:schemeClr val="lt1"/>
              </a:buClr>
              <a:buSzPts val="4500"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Nông dân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3" name="Google Shape;233;p8"/>
          <p:cNvCxnSpPr/>
          <p:nvPr/>
        </p:nvCxnSpPr>
        <p:spPr>
          <a:xfrm>
            <a:off x="736141" y="2972052"/>
            <a:ext cx="403905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4" name="Google Shape;234;p8"/>
          <p:cNvCxnSpPr/>
          <p:nvPr/>
        </p:nvCxnSpPr>
        <p:spPr>
          <a:xfrm>
            <a:off x="736141" y="4292600"/>
            <a:ext cx="403905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5" name="Google Shape;235;p8"/>
          <p:cNvCxnSpPr/>
          <p:nvPr/>
        </p:nvCxnSpPr>
        <p:spPr>
          <a:xfrm>
            <a:off x="736141" y="1701800"/>
            <a:ext cx="4039059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6" name="Google Shape;236;p8"/>
          <p:cNvSpPr txBox="1"/>
          <p:nvPr/>
        </p:nvSpPr>
        <p:spPr>
          <a:xfrm>
            <a:off x="1130011" y="769039"/>
            <a:ext cx="3093741" cy="71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6"/>
              </a:lnSpc>
              <a:buClr>
                <a:schemeClr val="lt1"/>
              </a:buClr>
              <a:buSzPts val="5000"/>
            </a:pPr>
            <a:r>
              <a:rPr lang="en-US" sz="333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333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8"/>
          <p:cNvCxnSpPr/>
          <p:nvPr/>
        </p:nvCxnSpPr>
        <p:spPr>
          <a:xfrm>
            <a:off x="7152675" y="2527365"/>
            <a:ext cx="415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" name="Google Shape;238;p8"/>
          <p:cNvCxnSpPr/>
          <p:nvPr/>
        </p:nvCxnSpPr>
        <p:spPr>
          <a:xfrm>
            <a:off x="7152675" y="4869447"/>
            <a:ext cx="415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9" name="Google Shape;239;p8"/>
          <p:cNvCxnSpPr/>
          <p:nvPr/>
        </p:nvCxnSpPr>
        <p:spPr>
          <a:xfrm>
            <a:off x="7152675" y="3706352"/>
            <a:ext cx="415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Google Shape;240;p8"/>
          <p:cNvSpPr txBox="1"/>
          <p:nvPr/>
        </p:nvSpPr>
        <p:spPr>
          <a:xfrm>
            <a:off x="7374418" y="5033419"/>
            <a:ext cx="39308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2"/>
              </a:lnSpc>
              <a:buClr>
                <a:schemeClr val="lt1"/>
              </a:buClr>
              <a:buSzPts val="4500"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Ngày càng giàu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 txBox="1"/>
          <p:nvPr/>
        </p:nvSpPr>
        <p:spPr>
          <a:xfrm>
            <a:off x="7281236" y="3943565"/>
            <a:ext cx="39308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19"/>
              </a:lnSpc>
              <a:buClr>
                <a:schemeClr val="lt1"/>
              </a:buClr>
              <a:buSzPts val="4500"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Bần cùng hoá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8"/>
          <p:cNvSpPr txBox="1"/>
          <p:nvPr/>
        </p:nvSpPr>
        <p:spPr>
          <a:xfrm>
            <a:off x="7281236" y="2736089"/>
            <a:ext cx="39308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2"/>
              </a:lnSpc>
              <a:buClr>
                <a:schemeClr val="lt1"/>
              </a:buClr>
              <a:buSzPts val="4500"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Sầm uất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 txBox="1"/>
          <p:nvPr/>
        </p:nvSpPr>
        <p:spPr>
          <a:xfrm>
            <a:off x="7781528" y="1696311"/>
            <a:ext cx="3093741" cy="71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6"/>
              </a:lnSpc>
              <a:buClr>
                <a:schemeClr val="lt1"/>
              </a:buClr>
              <a:buSzPts val="5000"/>
            </a:pPr>
            <a:r>
              <a:rPr lang="en-US" sz="333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333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4927600" y="391179"/>
            <a:ext cx="6356601" cy="106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39990"/>
              </a:lnSpc>
            </a:pPr>
            <a:r>
              <a:rPr lang="en-US" sz="2333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Nối từ/cụm từ ở cột A với cột B  phù hợp về sự biến đổi của Tây Âu </a:t>
            </a:r>
            <a:endParaRPr sz="2333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8"/>
          <p:cNvPicPr preferRelativeResize="0"/>
          <p:nvPr/>
        </p:nvPicPr>
        <p:blipFill rotWithShape="1">
          <a:blip r:embed="rId3">
            <a:alphaModFix/>
          </a:blip>
          <a:srcRect l="20625" r="20625"/>
          <a:stretch/>
        </p:blipFill>
        <p:spPr>
          <a:xfrm>
            <a:off x="4950353" y="2388695"/>
            <a:ext cx="2256000" cy="21600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246" name="Google Shape;246;p8"/>
          <p:cNvCxnSpPr/>
          <p:nvPr/>
        </p:nvCxnSpPr>
        <p:spPr>
          <a:xfrm>
            <a:off x="4775200" y="2241094"/>
            <a:ext cx="2692400" cy="3234992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8"/>
          <p:cNvCxnSpPr/>
          <p:nvPr/>
        </p:nvCxnSpPr>
        <p:spPr>
          <a:xfrm rot="10800000" flipH="1">
            <a:off x="4728609" y="3059254"/>
            <a:ext cx="2738991" cy="647098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8"/>
          <p:cNvCxnSpPr/>
          <p:nvPr/>
        </p:nvCxnSpPr>
        <p:spPr>
          <a:xfrm rot="10800000" flipH="1">
            <a:off x="4751905" y="4245373"/>
            <a:ext cx="2715695" cy="663091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337090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9"/>
          <p:cNvGrpSpPr/>
          <p:nvPr/>
        </p:nvGrpSpPr>
        <p:grpSpPr>
          <a:xfrm>
            <a:off x="406400" y="362049"/>
            <a:ext cx="4389967" cy="2177963"/>
            <a:chOff x="0" y="-47625"/>
            <a:chExt cx="1734308" cy="860425"/>
          </a:xfrm>
        </p:grpSpPr>
        <p:sp>
          <p:nvSpPr>
            <p:cNvPr id="255" name="Google Shape;255;p9"/>
            <p:cNvSpPr/>
            <p:nvPr/>
          </p:nvSpPr>
          <p:spPr>
            <a:xfrm>
              <a:off x="0" y="0"/>
              <a:ext cx="1734308" cy="87802"/>
            </a:xfrm>
            <a:custGeom>
              <a:avLst/>
              <a:gdLst/>
              <a:ahLst/>
              <a:cxnLst/>
              <a:rect l="l" t="t" r="r" b="b"/>
              <a:pathLst>
                <a:path w="1734308" h="87802" extrusionOk="0">
                  <a:moveTo>
                    <a:pt x="0" y="0"/>
                  </a:moveTo>
                  <a:lnTo>
                    <a:pt x="1734308" y="0"/>
                  </a:lnTo>
                  <a:lnTo>
                    <a:pt x="1734308" y="87802"/>
                  </a:lnTo>
                  <a:lnTo>
                    <a:pt x="0" y="87802"/>
                  </a:lnTo>
                  <a:close/>
                </a:path>
              </a:pathLst>
            </a:custGeom>
            <a:solidFill>
              <a:srgbClr val="FD6D61"/>
            </a:solidFill>
            <a:ln>
              <a:noFill/>
            </a:ln>
          </p:spPr>
        </p:sp>
        <p:sp>
          <p:nvSpPr>
            <p:cNvPr id="256" name="Google Shape;256;p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94444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9"/>
          <p:cNvGrpSpPr/>
          <p:nvPr/>
        </p:nvGrpSpPr>
        <p:grpSpPr>
          <a:xfrm>
            <a:off x="7357829" y="5950049"/>
            <a:ext cx="4389967" cy="2177963"/>
            <a:chOff x="0" y="-47625"/>
            <a:chExt cx="1734308" cy="860425"/>
          </a:xfrm>
        </p:grpSpPr>
        <p:sp>
          <p:nvSpPr>
            <p:cNvPr id="258" name="Google Shape;258;p9"/>
            <p:cNvSpPr/>
            <p:nvPr/>
          </p:nvSpPr>
          <p:spPr>
            <a:xfrm>
              <a:off x="0" y="0"/>
              <a:ext cx="1734308" cy="87802"/>
            </a:xfrm>
            <a:custGeom>
              <a:avLst/>
              <a:gdLst/>
              <a:ahLst/>
              <a:cxnLst/>
              <a:rect l="l" t="t" r="r" b="b"/>
              <a:pathLst>
                <a:path w="1734308" h="87802" extrusionOk="0">
                  <a:moveTo>
                    <a:pt x="0" y="0"/>
                  </a:moveTo>
                  <a:lnTo>
                    <a:pt x="1734308" y="0"/>
                  </a:lnTo>
                  <a:lnTo>
                    <a:pt x="1734308" y="87802"/>
                  </a:lnTo>
                  <a:lnTo>
                    <a:pt x="0" y="87802"/>
                  </a:lnTo>
                  <a:close/>
                </a:path>
              </a:pathLst>
            </a:custGeom>
            <a:solidFill>
              <a:srgbClr val="53E8BE"/>
            </a:solidFill>
            <a:ln>
              <a:noFill/>
            </a:ln>
          </p:spPr>
        </p:sp>
        <p:sp>
          <p:nvSpPr>
            <p:cNvPr id="259" name="Google Shape;259;p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94444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0" name="Google Shape;26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297" y="825401"/>
            <a:ext cx="11309499" cy="512464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61" name="Google Shape;261;p9"/>
          <p:cNvSpPr/>
          <p:nvPr/>
        </p:nvSpPr>
        <p:spPr>
          <a:xfrm>
            <a:off x="4816451" y="379079"/>
            <a:ext cx="7066251" cy="420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40019"/>
              </a:lnSpc>
            </a:pPr>
            <a:r>
              <a:rPr lang="en-US" sz="1667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NGUYÊN NHÂN NÀO DẪN ĐẾN SỰ BIẾN ĐỔI CỦA XÃ HỘI TÂY ÂU?</a:t>
            </a:r>
            <a:endParaRPr sz="1667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3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10"/>
          <p:cNvGrpSpPr/>
          <p:nvPr/>
        </p:nvGrpSpPr>
        <p:grpSpPr>
          <a:xfrm>
            <a:off x="1574800" y="362049"/>
            <a:ext cx="4389967" cy="2177963"/>
            <a:chOff x="0" y="-47625"/>
            <a:chExt cx="1734308" cy="860425"/>
          </a:xfrm>
        </p:grpSpPr>
        <p:sp>
          <p:nvSpPr>
            <p:cNvPr id="268" name="Google Shape;268;p10"/>
            <p:cNvSpPr/>
            <p:nvPr/>
          </p:nvSpPr>
          <p:spPr>
            <a:xfrm>
              <a:off x="0" y="0"/>
              <a:ext cx="1734308" cy="87802"/>
            </a:xfrm>
            <a:custGeom>
              <a:avLst/>
              <a:gdLst/>
              <a:ahLst/>
              <a:cxnLst/>
              <a:rect l="l" t="t" r="r" b="b"/>
              <a:pathLst>
                <a:path w="1734308" h="87802" extrusionOk="0">
                  <a:moveTo>
                    <a:pt x="0" y="0"/>
                  </a:moveTo>
                  <a:lnTo>
                    <a:pt x="1734308" y="0"/>
                  </a:lnTo>
                  <a:lnTo>
                    <a:pt x="1734308" y="87802"/>
                  </a:lnTo>
                  <a:lnTo>
                    <a:pt x="0" y="87802"/>
                  </a:lnTo>
                  <a:close/>
                </a:path>
              </a:pathLst>
            </a:custGeom>
            <a:solidFill>
              <a:srgbClr val="FD6D61"/>
            </a:solidFill>
            <a:ln>
              <a:noFill/>
            </a:ln>
          </p:spPr>
        </p:sp>
        <p:sp>
          <p:nvSpPr>
            <p:cNvPr id="269" name="Google Shape;269;p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94444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0"/>
          <p:cNvGrpSpPr/>
          <p:nvPr/>
        </p:nvGrpSpPr>
        <p:grpSpPr>
          <a:xfrm>
            <a:off x="6274895" y="6094867"/>
            <a:ext cx="4389967" cy="2177963"/>
            <a:chOff x="0" y="-47625"/>
            <a:chExt cx="1734308" cy="860425"/>
          </a:xfrm>
        </p:grpSpPr>
        <p:sp>
          <p:nvSpPr>
            <p:cNvPr id="271" name="Google Shape;271;p10"/>
            <p:cNvSpPr/>
            <p:nvPr/>
          </p:nvSpPr>
          <p:spPr>
            <a:xfrm>
              <a:off x="0" y="0"/>
              <a:ext cx="1734308" cy="87802"/>
            </a:xfrm>
            <a:custGeom>
              <a:avLst/>
              <a:gdLst/>
              <a:ahLst/>
              <a:cxnLst/>
              <a:rect l="l" t="t" r="r" b="b"/>
              <a:pathLst>
                <a:path w="1734308" h="87802" extrusionOk="0">
                  <a:moveTo>
                    <a:pt x="0" y="0"/>
                  </a:moveTo>
                  <a:lnTo>
                    <a:pt x="1734308" y="0"/>
                  </a:lnTo>
                  <a:lnTo>
                    <a:pt x="1734308" y="87802"/>
                  </a:lnTo>
                  <a:lnTo>
                    <a:pt x="0" y="87802"/>
                  </a:lnTo>
                  <a:close/>
                </a:path>
              </a:pathLst>
            </a:custGeom>
            <a:solidFill>
              <a:srgbClr val="53E8BE"/>
            </a:solidFill>
            <a:ln>
              <a:noFill/>
            </a:ln>
          </p:spPr>
        </p:sp>
        <p:sp>
          <p:nvSpPr>
            <p:cNvPr id="272" name="Google Shape;272;p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94444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0"/>
          <p:cNvSpPr/>
          <p:nvPr/>
        </p:nvSpPr>
        <p:spPr>
          <a:xfrm>
            <a:off x="6792236" y="244686"/>
            <a:ext cx="3080117" cy="636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40019"/>
              </a:lnSpc>
            </a:pPr>
            <a:r>
              <a:rPr lang="en-US" sz="2667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PHÁT KIẾN ĐỊA LÍ</a:t>
            </a:r>
            <a:endParaRPr sz="2667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800" y="885676"/>
            <a:ext cx="9068796" cy="5124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083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12"/>
          <p:cNvGrpSpPr/>
          <p:nvPr/>
        </p:nvGrpSpPr>
        <p:grpSpPr>
          <a:xfrm>
            <a:off x="11015133" y="222349"/>
            <a:ext cx="2057400" cy="6292751"/>
            <a:chOff x="0" y="-47625"/>
            <a:chExt cx="812800" cy="2486025"/>
          </a:xfrm>
        </p:grpSpPr>
        <p:sp>
          <p:nvSpPr>
            <p:cNvPr id="291" name="Google Shape;291;p12"/>
            <p:cNvSpPr/>
            <p:nvPr/>
          </p:nvSpPr>
          <p:spPr>
            <a:xfrm>
              <a:off x="0" y="0"/>
              <a:ext cx="464935" cy="2438400"/>
            </a:xfrm>
            <a:custGeom>
              <a:avLst/>
              <a:gdLst/>
              <a:ahLst/>
              <a:cxnLst/>
              <a:rect l="l" t="t" r="r" b="b"/>
              <a:pathLst>
                <a:path w="464935" h="2438400" extrusionOk="0">
                  <a:moveTo>
                    <a:pt x="0" y="0"/>
                  </a:moveTo>
                  <a:lnTo>
                    <a:pt x="464935" y="0"/>
                  </a:lnTo>
                  <a:lnTo>
                    <a:pt x="464935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D6D61"/>
            </a:solidFill>
            <a:ln>
              <a:noFill/>
            </a:ln>
          </p:spPr>
        </p:sp>
        <p:sp>
          <p:nvSpPr>
            <p:cNvPr id="292" name="Google Shape;292;p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94444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293;p12"/>
          <p:cNvGrpSpPr/>
          <p:nvPr/>
        </p:nvGrpSpPr>
        <p:grpSpPr>
          <a:xfrm>
            <a:off x="0" y="222349"/>
            <a:ext cx="2057400" cy="6292751"/>
            <a:chOff x="0" y="-47625"/>
            <a:chExt cx="812800" cy="2486025"/>
          </a:xfrm>
        </p:grpSpPr>
        <p:sp>
          <p:nvSpPr>
            <p:cNvPr id="294" name="Google Shape;294;p12"/>
            <p:cNvSpPr/>
            <p:nvPr/>
          </p:nvSpPr>
          <p:spPr>
            <a:xfrm>
              <a:off x="0" y="0"/>
              <a:ext cx="464935" cy="2438400"/>
            </a:xfrm>
            <a:custGeom>
              <a:avLst/>
              <a:gdLst/>
              <a:ahLst/>
              <a:cxnLst/>
              <a:rect l="l" t="t" r="r" b="b"/>
              <a:pathLst>
                <a:path w="464935" h="2438400" extrusionOk="0">
                  <a:moveTo>
                    <a:pt x="0" y="0"/>
                  </a:moveTo>
                  <a:lnTo>
                    <a:pt x="464935" y="0"/>
                  </a:lnTo>
                  <a:lnTo>
                    <a:pt x="464935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D230"/>
            </a:solidFill>
            <a:ln>
              <a:noFill/>
            </a:ln>
          </p:spPr>
        </p:sp>
        <p:sp>
          <p:nvSpPr>
            <p:cNvPr id="295" name="Google Shape;295;p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94444"/>
                </a:lnSpc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6" name="Google Shape;296;p12"/>
          <p:cNvPicPr preferRelativeResize="0"/>
          <p:nvPr/>
        </p:nvPicPr>
        <p:blipFill rotWithShape="1">
          <a:blip r:embed="rId3">
            <a:alphaModFix/>
          </a:blip>
          <a:srcRect l="3271" r="3270"/>
          <a:stretch/>
        </p:blipFill>
        <p:spPr>
          <a:xfrm>
            <a:off x="405879" y="1254938"/>
            <a:ext cx="5640000" cy="481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879" y="1244600"/>
            <a:ext cx="5640000" cy="483560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2"/>
          <p:cNvSpPr/>
          <p:nvPr/>
        </p:nvSpPr>
        <p:spPr>
          <a:xfrm>
            <a:off x="1366607" y="487867"/>
            <a:ext cx="9358545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40007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SỰ TẤP NẬP BUÔN BÁN TẠI CÁC CHỢ VÀ HẢI CẢNG Ở CÁC NƯỚC TÂY ÂU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6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 dir="ou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1"/>
          <p:cNvGrpSpPr/>
          <p:nvPr/>
        </p:nvGrpSpPr>
        <p:grpSpPr>
          <a:xfrm>
            <a:off x="8686800" y="705837"/>
            <a:ext cx="2904067" cy="5482167"/>
            <a:chOff x="0" y="0"/>
            <a:chExt cx="1147286" cy="2165794"/>
          </a:xfrm>
        </p:grpSpPr>
        <p:sp>
          <p:nvSpPr>
            <p:cNvPr id="280" name="Google Shape;280;p11"/>
            <p:cNvSpPr/>
            <p:nvPr/>
          </p:nvSpPr>
          <p:spPr>
            <a:xfrm>
              <a:off x="0" y="0"/>
              <a:ext cx="1147286" cy="2165794"/>
            </a:xfrm>
            <a:custGeom>
              <a:avLst/>
              <a:gdLst/>
              <a:ahLst/>
              <a:cxnLst/>
              <a:rect l="l" t="t" r="r" b="b"/>
              <a:pathLst>
                <a:path w="1147286" h="2165794" extrusionOk="0">
                  <a:moveTo>
                    <a:pt x="0" y="0"/>
                  </a:moveTo>
                  <a:lnTo>
                    <a:pt x="1147286" y="0"/>
                  </a:lnTo>
                  <a:lnTo>
                    <a:pt x="1147286" y="2165794"/>
                  </a:lnTo>
                  <a:lnTo>
                    <a:pt x="0" y="2165794"/>
                  </a:lnTo>
                  <a:close/>
                </a:path>
              </a:pathLst>
            </a:custGeom>
            <a:solidFill>
              <a:srgbClr val="53E8BE"/>
            </a:solidFill>
            <a:ln>
              <a:noFill/>
            </a:ln>
          </p:spPr>
        </p:sp>
        <p:sp>
          <p:nvSpPr>
            <p:cNvPr id="281" name="Google Shape;281;p11"/>
            <p:cNvSpPr txBox="1"/>
            <p:nvPr/>
          </p:nvSpPr>
          <p:spPr>
            <a:xfrm>
              <a:off x="0" y="57150"/>
              <a:ext cx="812800" cy="755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38833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82" name="Google Shape;282;p11"/>
          <p:cNvCxnSpPr/>
          <p:nvPr/>
        </p:nvCxnSpPr>
        <p:spPr>
          <a:xfrm>
            <a:off x="711200" y="687917"/>
            <a:ext cx="4404857" cy="0"/>
          </a:xfrm>
          <a:prstGeom prst="straightConnector1">
            <a:avLst/>
          </a:prstGeom>
          <a:noFill/>
          <a:ln w="47625" cap="flat" cmpd="sng">
            <a:solidFill>
              <a:srgbClr val="FD6D6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283;p11"/>
          <p:cNvCxnSpPr/>
          <p:nvPr/>
        </p:nvCxnSpPr>
        <p:spPr>
          <a:xfrm>
            <a:off x="711200" y="6172200"/>
            <a:ext cx="4404857" cy="0"/>
          </a:xfrm>
          <a:prstGeom prst="straightConnector1">
            <a:avLst/>
          </a:prstGeom>
          <a:noFill/>
          <a:ln w="47625" cap="flat" cmpd="sng">
            <a:solidFill>
              <a:srgbClr val="FD6D6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4" name="Google Shape;284;p11"/>
          <p:cNvPicPr preferRelativeResize="0"/>
          <p:nvPr/>
        </p:nvPicPr>
        <p:blipFill rotWithShape="1">
          <a:blip r:embed="rId3">
            <a:alphaModFix/>
          </a:blip>
          <a:srcRect l="2381" r="4762"/>
          <a:stretch/>
        </p:blipFill>
        <p:spPr>
          <a:xfrm>
            <a:off x="3149600" y="1041400"/>
            <a:ext cx="79248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1"/>
          <p:cNvSpPr txBox="1"/>
          <p:nvPr/>
        </p:nvSpPr>
        <p:spPr>
          <a:xfrm>
            <a:off x="758406" y="1023374"/>
            <a:ext cx="1832394" cy="459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133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Quan sát bức tranh cảng biển Li-xbon và mô tả những gì em nhìn thấy trong tranh</a:t>
            </a:r>
            <a:endParaRPr sz="2133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4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Microsoft Office PowerPoint</Application>
  <PresentationFormat>Widescreen</PresentationFormat>
  <Paragraphs>93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Montserrat SemiBold</vt:lpstr>
      <vt:lpstr>Noto Sans Symbols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X441U</dc:creator>
  <cp:lastModifiedBy>X441U</cp:lastModifiedBy>
  <cp:revision>2</cp:revision>
  <dcterms:created xsi:type="dcterms:W3CDTF">2023-05-11T05:29:58Z</dcterms:created>
  <dcterms:modified xsi:type="dcterms:W3CDTF">2023-05-11T05:30:49Z</dcterms:modified>
</cp:coreProperties>
</file>